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36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4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0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05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15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6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5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26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7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78EB5-A9D5-4C18-A86A-5C3311D972D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54499-4FA7-420C-B9F1-4E227DDDD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4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3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графическом дизайне </a:t>
            </a:r>
            <a:r>
              <a:rPr lang="ru-RU" b="1" dirty="0"/>
              <a:t>сетка</a:t>
            </a:r>
            <a:r>
              <a:rPr lang="ru-RU" dirty="0"/>
              <a:t> - это структура (обычно двумерная), состоящая из ряда пересекающихся прямых (вертикальных, горизонтальных) линий, используемых для структурирования контента. </a:t>
            </a:r>
            <a:endParaRPr lang="en-US" dirty="0" smtClean="0"/>
          </a:p>
          <a:p>
            <a:r>
              <a:rPr lang="ru-RU" dirty="0" smtClean="0"/>
              <a:t>Она </a:t>
            </a:r>
            <a:r>
              <a:rPr lang="ru-RU" dirty="0"/>
              <a:t>широко используется для разработки макета и структуры контента в полиграфическом дизайне. В веб-дизайне это очень эффективный метод быстрого и результативного создания согласованного макета с использованием HTML и CSS.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3022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Сетка</a:t>
            </a:r>
            <a:endParaRPr lang="ru-RU" dirty="0"/>
          </a:p>
        </p:txBody>
      </p:sp>
      <p:pic>
        <p:nvPicPr>
          <p:cNvPr id="1026" name="Picture 2" descr="Picture background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2" r="13062"/>
          <a:stretch>
            <a:fillRect/>
          </a:stretch>
        </p:blipFill>
        <p:spPr bwMode="auto">
          <a:xfrm>
            <a:off x="5357755" y="1526381"/>
            <a:ext cx="6172200" cy="487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1526381"/>
            <a:ext cx="3932237" cy="4342607"/>
          </a:xfrm>
        </p:spPr>
        <p:txBody>
          <a:bodyPr/>
          <a:lstStyle/>
          <a:p>
            <a:r>
              <a:rPr lang="ru-RU" dirty="0" err="1"/>
              <a:t>Bootstrap</a:t>
            </a:r>
            <a:r>
              <a:rPr lang="ru-RU" dirty="0"/>
              <a:t> включает в себя адаптивную мобильную систему </a:t>
            </a:r>
            <a:r>
              <a:rPr lang="ru-RU" dirty="0" err="1"/>
              <a:t>first</a:t>
            </a:r>
            <a:r>
              <a:rPr lang="ru-RU" dirty="0"/>
              <a:t> </a:t>
            </a:r>
            <a:r>
              <a:rPr lang="ru-RU" dirty="0" err="1"/>
              <a:t>fluid</a:t>
            </a:r>
            <a:r>
              <a:rPr lang="ru-RU" dirty="0"/>
              <a:t> </a:t>
            </a:r>
            <a:r>
              <a:rPr lang="ru-RU" dirty="0" err="1"/>
              <a:t>grid</a:t>
            </a:r>
            <a:r>
              <a:rPr lang="ru-RU" dirty="0"/>
              <a:t>, которая соответствующим образом масштабируется до 12 столбцов </a:t>
            </a:r>
            <a:r>
              <a:rPr lang="ru-RU" dirty="0" smtClean="0"/>
              <a:t>по</a:t>
            </a:r>
            <a:r>
              <a:rPr lang="en-US" dirty="0" smtClean="0"/>
              <a:t> </a:t>
            </a:r>
            <a:r>
              <a:rPr lang="ru-RU" dirty="0" smtClean="0"/>
              <a:t>мере </a:t>
            </a:r>
            <a:r>
              <a:rPr lang="ru-RU" dirty="0"/>
              <a:t>увеличения размера устройства или окна просмотра. </a:t>
            </a:r>
            <a:endParaRPr lang="en-US" dirty="0" smtClean="0"/>
          </a:p>
          <a:p>
            <a:r>
              <a:rPr lang="ru-RU" dirty="0" smtClean="0"/>
              <a:t>Она </a:t>
            </a:r>
            <a:r>
              <a:rPr lang="ru-RU" dirty="0"/>
              <a:t>включает в себя предопределенные классы для упрощения выбора макета, а также мощные </a:t>
            </a:r>
            <a:r>
              <a:rPr lang="ru-RU" dirty="0" err="1" smtClean="0"/>
              <a:t>миксины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/>
              <a:t>создания большего количества семантических макетов.</a:t>
            </a:r>
          </a:p>
        </p:txBody>
      </p:sp>
    </p:spTree>
    <p:extLst>
      <p:ext uri="{BB962C8B-B14F-4D97-AF65-F5344CB8AC3E}">
        <p14:creationId xmlns:p14="http://schemas.microsoft.com/office/powerpoint/2010/main" val="200395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Адаптивные макеты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775"/>
            <a:ext cx="5838825" cy="6486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0739"/>
            <a:ext cx="5133975" cy="34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4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Стратегия </a:t>
            </a:r>
            <a:r>
              <a:rPr lang="en-US" dirty="0" smtClean="0"/>
              <a:t>MOBILE FIRST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Содержание</a:t>
            </a:r>
            <a:r>
              <a:rPr lang="ru-RU" dirty="0" smtClean="0"/>
              <a:t>: Определите</a:t>
            </a:r>
            <a:r>
              <a:rPr lang="ru-RU" dirty="0"/>
              <a:t>, что является наиболее важным</a:t>
            </a:r>
            <a:r>
              <a:rPr lang="ru-RU" dirty="0" smtClean="0"/>
              <a:t>.</a:t>
            </a:r>
          </a:p>
          <a:p>
            <a:r>
              <a:rPr lang="ru-RU" b="1" dirty="0" smtClean="0"/>
              <a:t>Макет</a:t>
            </a:r>
            <a:r>
              <a:rPr lang="ru-RU" dirty="0" smtClean="0"/>
              <a:t>: </a:t>
            </a:r>
            <a:r>
              <a:rPr lang="ru-RU" dirty="0"/>
              <a:t>Сначала создайте дизайн с уменьшенной шириной</a:t>
            </a:r>
            <a:r>
              <a:rPr lang="ru-RU" dirty="0" smtClean="0"/>
              <a:t>.</a:t>
            </a:r>
          </a:p>
          <a:p>
            <a:r>
              <a:rPr lang="ru-RU" b="1" dirty="0"/>
              <a:t>Базовый</a:t>
            </a:r>
            <a:r>
              <a:rPr lang="ru-RU" dirty="0"/>
              <a:t> </a:t>
            </a:r>
            <a:r>
              <a:rPr lang="ru-RU" b="1" dirty="0"/>
              <a:t>CSS</a:t>
            </a:r>
            <a:r>
              <a:rPr lang="ru-RU" dirty="0"/>
              <a:t> в первую очередь адресован мобильному устройству; </a:t>
            </a:r>
            <a:r>
              <a:rPr lang="ru-RU" dirty="0" err="1"/>
              <a:t>медиазапросы</a:t>
            </a:r>
            <a:r>
              <a:rPr lang="ru-RU" dirty="0"/>
              <a:t> адресованы планшетам и настольным </a:t>
            </a:r>
            <a:r>
              <a:rPr lang="ru-RU" dirty="0" smtClean="0"/>
              <a:t>компьютерам.</a:t>
            </a:r>
            <a:endParaRPr lang="ru-RU" dirty="0"/>
          </a:p>
          <a:p>
            <a:r>
              <a:rPr lang="ru-RU" b="1" dirty="0" smtClean="0"/>
              <a:t>Прогрессивное</a:t>
            </a:r>
            <a:r>
              <a:rPr lang="ru-RU" dirty="0" smtClean="0"/>
              <a:t> </a:t>
            </a:r>
            <a:r>
              <a:rPr lang="ru-RU" b="1" dirty="0" smtClean="0"/>
              <a:t>улучшение</a:t>
            </a:r>
            <a:r>
              <a:rPr lang="ru-RU" dirty="0" smtClean="0"/>
              <a:t>: </a:t>
            </a:r>
            <a:r>
              <a:rPr lang="ru-RU" dirty="0"/>
              <a:t>Добавляйте элементы по мере увеличения размера экрана.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08097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</a:t>
            </a:r>
            <a:r>
              <a:rPr lang="en-US" dirty="0"/>
              <a:t>Grid System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Сетка используются </a:t>
            </a:r>
            <a:r>
              <a:rPr lang="ru-RU" dirty="0"/>
              <a:t>для создания макетов страниц с использованием ряда строк и столбцов, в которых размещается </a:t>
            </a:r>
            <a:r>
              <a:rPr lang="ru-RU" dirty="0" smtClean="0"/>
              <a:t>контент.</a:t>
            </a:r>
          </a:p>
          <a:p>
            <a:r>
              <a:rPr lang="ru-RU" dirty="0" smtClean="0"/>
              <a:t>Строки </a:t>
            </a:r>
            <a:r>
              <a:rPr lang="ru-RU" dirty="0"/>
              <a:t>должны быть размещены в классе </a:t>
            </a:r>
            <a:r>
              <a:rPr lang="ru-RU" b="1" dirty="0"/>
              <a:t>.</a:t>
            </a:r>
            <a:r>
              <a:rPr lang="ru-RU" b="1" dirty="0" err="1"/>
              <a:t>container</a:t>
            </a:r>
            <a:r>
              <a:rPr lang="ru-RU" b="1" dirty="0"/>
              <a:t> </a:t>
            </a:r>
            <a:r>
              <a:rPr lang="ru-RU" dirty="0"/>
              <a:t>для правильного выравнивания и </a:t>
            </a:r>
            <a:r>
              <a:rPr lang="ru-RU" dirty="0" smtClean="0"/>
              <a:t>заполнения.</a:t>
            </a:r>
            <a:endParaRPr lang="ru-RU" dirty="0"/>
          </a:p>
          <a:p>
            <a:r>
              <a:rPr lang="ru-RU" dirty="0" smtClean="0"/>
              <a:t>Используйте </a:t>
            </a:r>
            <a:r>
              <a:rPr lang="ru-RU" dirty="0"/>
              <a:t>строки </a:t>
            </a:r>
            <a:r>
              <a:rPr lang="en-US" b="1" dirty="0" smtClean="0"/>
              <a:t>.row</a:t>
            </a:r>
            <a:r>
              <a:rPr lang="en-US" dirty="0" smtClean="0"/>
              <a:t> </a:t>
            </a:r>
            <a:r>
              <a:rPr lang="ru-RU" dirty="0" smtClean="0"/>
              <a:t>для </a:t>
            </a:r>
            <a:r>
              <a:rPr lang="ru-RU" dirty="0"/>
              <a:t>создания горизонтальных групп столбцов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Содержимое </a:t>
            </a:r>
            <a:r>
              <a:rPr lang="ru-RU" dirty="0"/>
              <a:t>должно быть размещено в столбцах, и только столбцы могут быть непосредственными дочерними элементами строк</a:t>
            </a:r>
            <a:r>
              <a:rPr lang="ru-RU" dirty="0" smtClean="0"/>
              <a:t>.</a:t>
            </a:r>
          </a:p>
          <a:p>
            <a:r>
              <a:rPr lang="ru-RU" dirty="0" smtClean="0"/>
              <a:t>Для </a:t>
            </a:r>
            <a:r>
              <a:rPr lang="ru-RU" dirty="0"/>
              <a:t>быстрого создания макетов сетки доступны предопределенные </a:t>
            </a:r>
            <a:r>
              <a:rPr lang="ru-RU" dirty="0" smtClean="0"/>
              <a:t>классы, </a:t>
            </a:r>
            <a:r>
              <a:rPr lang="ru-RU" dirty="0"/>
              <a:t>такие как </a:t>
            </a:r>
            <a:r>
              <a:rPr lang="ru-RU" b="1" dirty="0"/>
              <a:t>.</a:t>
            </a:r>
            <a:r>
              <a:rPr lang="ru-RU" b="1" dirty="0" err="1" smtClean="0"/>
              <a:t>row</a:t>
            </a:r>
            <a:r>
              <a:rPr lang="en-US" b="1" dirty="0" smtClean="0"/>
              <a:t>, col-md,</a:t>
            </a:r>
            <a:r>
              <a:rPr lang="ru-RU" dirty="0" smtClean="0"/>
              <a:t> </a:t>
            </a:r>
            <a:r>
              <a:rPr lang="ru-RU" b="1" dirty="0"/>
              <a:t>.col-xs-4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Столбцы </a:t>
            </a:r>
            <a:r>
              <a:rPr lang="ru-RU" dirty="0"/>
              <a:t>сетки создаются путем указания количества </a:t>
            </a:r>
            <a:r>
              <a:rPr lang="ru-RU" dirty="0" smtClean="0"/>
              <a:t>доступных </a:t>
            </a:r>
            <a:r>
              <a:rPr lang="ru-RU" dirty="0"/>
              <a:t>столбцов, которые вы хотите охватить. Например, в трех равных столбцах будет использоваться </a:t>
            </a:r>
            <a:r>
              <a:rPr lang="ru-RU" b="1" dirty="0" smtClean="0"/>
              <a:t>.</a:t>
            </a:r>
            <a:r>
              <a:rPr lang="ru-RU" b="1" dirty="0"/>
              <a:t>col-xs-4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347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Queries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0811" cy="2139546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Медиа-запрос - </a:t>
            </a:r>
            <a:r>
              <a:rPr lang="ru-RU" dirty="0" smtClean="0"/>
              <a:t>термин</a:t>
            </a:r>
            <a:r>
              <a:rPr lang="ru-RU" dirty="0"/>
              <a:t>, обозначающий "условное правило CSS". Он просто применяет некоторый CSS-код на основе </a:t>
            </a:r>
            <a:r>
              <a:rPr lang="ru-RU" dirty="0" smtClean="0"/>
              <a:t>определенных</a:t>
            </a:r>
            <a:r>
              <a:rPr lang="en-US" dirty="0" smtClean="0"/>
              <a:t> </a:t>
            </a:r>
            <a:r>
              <a:rPr lang="ru-RU" dirty="0" smtClean="0"/>
              <a:t>условий</a:t>
            </a:r>
            <a:r>
              <a:rPr lang="ru-RU" dirty="0"/>
              <a:t>. Если эти условия выполняются, применяется стиль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Медиа-запросы </a:t>
            </a:r>
            <a:r>
              <a:rPr lang="ru-RU" dirty="0"/>
              <a:t>в </a:t>
            </a:r>
            <a:r>
              <a:rPr lang="ru-RU" dirty="0" err="1"/>
              <a:t>Bootstrap</a:t>
            </a:r>
            <a:r>
              <a:rPr lang="ru-RU" dirty="0"/>
              <a:t> позволяют перемещать, показывать и скрывать контент в зависимости от размера окна просмотра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Следующие </a:t>
            </a:r>
            <a:r>
              <a:rPr lang="ru-RU" dirty="0"/>
              <a:t>мультимедийные </a:t>
            </a:r>
            <a:r>
              <a:rPr lang="ru-RU" dirty="0" smtClean="0"/>
              <a:t>запросы</a:t>
            </a:r>
            <a:r>
              <a:rPr lang="en-US" dirty="0" smtClean="0"/>
              <a:t> </a:t>
            </a:r>
            <a:r>
              <a:rPr lang="ru-RU" dirty="0" smtClean="0"/>
              <a:t>используются </a:t>
            </a:r>
            <a:r>
              <a:rPr lang="ru-RU" dirty="0"/>
              <a:t>в файлах LESS для создания ключевых точек </a:t>
            </a:r>
            <a:r>
              <a:rPr lang="ru-RU" dirty="0" smtClean="0"/>
              <a:t>в </a:t>
            </a:r>
            <a:r>
              <a:rPr lang="ru-RU" dirty="0"/>
              <a:t>системе </a:t>
            </a:r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en-US" dirty="0" err="1" smtClean="0"/>
              <a:t>G</a:t>
            </a:r>
            <a:r>
              <a:rPr lang="ru-RU" dirty="0" err="1" smtClean="0"/>
              <a:t>rid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35" y="4100108"/>
            <a:ext cx="9531941" cy="2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8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options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684" y="1825625"/>
            <a:ext cx="717263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22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GRID STRUCTURE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274" y="2426855"/>
            <a:ext cx="11483755" cy="22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55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Stacked-to-horizontal 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81400" y="1311495"/>
            <a:ext cx="5181600" cy="3874648"/>
          </a:xfrm>
          <a:prstGeom prst="rect">
            <a:avLst/>
          </a:prstGeom>
        </p:spPr>
      </p:pic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247899" y="5186143"/>
            <a:ext cx="7629525" cy="124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8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</a:t>
            </a:r>
            <a:r>
              <a:rPr lang="en-US" dirty="0"/>
              <a:t>: Medium and Large Device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15650" cy="1165225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На больших мониторах дизайн мог </a:t>
            </a:r>
            <a:r>
              <a:rPr lang="ru-RU" dirty="0"/>
              <a:t>бы быть лучше при соотношении 33%/66%. </a:t>
            </a:r>
            <a:r>
              <a:rPr lang="ru-RU" dirty="0" smtClean="0"/>
              <a:t>Мы </a:t>
            </a:r>
            <a:r>
              <a:rPr lang="ru-RU" dirty="0"/>
              <a:t>собираемся </a:t>
            </a:r>
            <a:r>
              <a:rPr lang="ru-RU" dirty="0" smtClean="0"/>
              <a:t>изменить ширину </a:t>
            </a:r>
            <a:r>
              <a:rPr lang="ru-RU" dirty="0"/>
              <a:t>столбцов в точке останова: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125787"/>
            <a:ext cx="10915650" cy="8599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114" y="4354286"/>
            <a:ext cx="9199592" cy="20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4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Bootstrap</a:t>
            </a:r>
            <a:r>
              <a:rPr lang="ru-RU" dirty="0" smtClean="0"/>
              <a:t> - это изящный, интуитивно понятный и мощный интерфейсный </a:t>
            </a:r>
            <a:r>
              <a:rPr lang="ru-RU" dirty="0" err="1" smtClean="0"/>
              <a:t>фреймворк</a:t>
            </a:r>
            <a:r>
              <a:rPr lang="ru-RU" dirty="0" smtClean="0"/>
              <a:t> для мобильных устройств, предназначенный для более быстрой и простой веб-разработки. Он использует HTML, CSS и </a:t>
            </a:r>
            <a:r>
              <a:rPr lang="ru-RU" dirty="0" err="1" smtClean="0"/>
              <a:t>Javascript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Bootstrap</a:t>
            </a:r>
            <a:r>
              <a:rPr lang="ru-RU" dirty="0" smtClean="0"/>
              <a:t> был разработан Марком Отто и </a:t>
            </a:r>
            <a:r>
              <a:rPr lang="ru-RU" dirty="0" err="1" smtClean="0"/>
              <a:t>Джейкобом</a:t>
            </a:r>
            <a:r>
              <a:rPr lang="ru-RU" dirty="0" smtClean="0"/>
              <a:t> </a:t>
            </a:r>
            <a:r>
              <a:rPr lang="ru-RU" dirty="0" err="1" smtClean="0"/>
              <a:t>Торнтоном</a:t>
            </a:r>
            <a:r>
              <a:rPr lang="ru-RU" dirty="0" smtClean="0"/>
              <a:t> в </a:t>
            </a:r>
            <a:r>
              <a:rPr lang="ru-RU" dirty="0" err="1" smtClean="0"/>
              <a:t>Twitter</a:t>
            </a:r>
            <a:r>
              <a:rPr lang="ru-RU" dirty="0" smtClean="0"/>
              <a:t>. Он был выпущен как продукт с открытым исходным кодом в августе 2011 года на </a:t>
            </a:r>
            <a:r>
              <a:rPr lang="ru-RU" dirty="0" err="1" smtClean="0"/>
              <a:t>GitHub</a:t>
            </a:r>
            <a:r>
              <a:rPr lang="ru-RU" dirty="0" smtClean="0"/>
              <a:t>.</a:t>
            </a:r>
            <a:endParaRPr lang="ru-RU" dirty="0"/>
          </a:p>
          <a:p>
            <a:endParaRPr lang="en-US" dirty="0"/>
          </a:p>
        </p:txBody>
      </p:sp>
      <p:pic>
        <p:nvPicPr>
          <p:cNvPr id="1026" name="Picture 2" descr="Bootstr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399" y="78782"/>
            <a:ext cx="1953826" cy="16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2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Mobile, Tablet, Desktops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15650" cy="1165225"/>
          </a:xfrm>
        </p:spPr>
        <p:txBody>
          <a:bodyPr>
            <a:normAutofit/>
          </a:bodyPr>
          <a:lstStyle/>
          <a:p>
            <a:r>
              <a:rPr lang="ru-RU" dirty="0"/>
              <a:t>Допустим, мы хотим добавить возможность разделения столбцов 25%/75% для </a:t>
            </a:r>
            <a:r>
              <a:rPr lang="ru-RU" dirty="0" smtClean="0"/>
              <a:t>планшетов, </a:t>
            </a:r>
            <a:r>
              <a:rPr lang="ru-RU" dirty="0"/>
              <a:t>мы делаем это следующим образом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90850"/>
            <a:ext cx="10469147" cy="7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column resets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 </a:t>
            </a:r>
            <a:r>
              <a:rPr lang="ru-RU" dirty="0" smtClean="0"/>
              <a:t>верстке вы </a:t>
            </a:r>
            <a:r>
              <a:rPr lang="ru-RU" dirty="0"/>
              <a:t>неизбежно столкнетесь с проблемами, когда в определенных точках останова ваши </a:t>
            </a:r>
            <a:r>
              <a:rPr lang="ru-RU" dirty="0" smtClean="0"/>
              <a:t>столбцы будут </a:t>
            </a:r>
            <a:r>
              <a:rPr lang="ru-RU" dirty="0"/>
              <a:t>не совсем правильно </a:t>
            </a:r>
            <a:r>
              <a:rPr lang="ru-RU" dirty="0" smtClean="0"/>
              <a:t>«очищены», </a:t>
            </a:r>
            <a:r>
              <a:rPr lang="ru-RU" dirty="0"/>
              <a:t>поскольку один из них выше другого. </a:t>
            </a:r>
            <a:endParaRPr lang="ru-RU" dirty="0" smtClean="0"/>
          </a:p>
          <a:p>
            <a:r>
              <a:rPr lang="ru-RU" dirty="0" smtClean="0"/>
              <a:t>Чтобы </a:t>
            </a:r>
            <a:r>
              <a:rPr lang="ru-RU" dirty="0"/>
              <a:t>исправить это, </a:t>
            </a:r>
            <a:r>
              <a:rPr lang="ru-RU" dirty="0" smtClean="0"/>
              <a:t>используйте</a:t>
            </a:r>
            <a:r>
              <a:rPr lang="en-US" dirty="0" smtClean="0"/>
              <a:t> </a:t>
            </a:r>
            <a:r>
              <a:rPr lang="ru-RU" dirty="0" smtClean="0"/>
              <a:t>.</a:t>
            </a:r>
            <a:r>
              <a:rPr lang="ru-RU" dirty="0" err="1" smtClean="0"/>
              <a:t>clearfix</a:t>
            </a:r>
            <a:r>
              <a:rPr lang="ru-RU" dirty="0" smtClean="0"/>
              <a:t>: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1100" y="1825625"/>
            <a:ext cx="4983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64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Offset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Смещения </a:t>
            </a:r>
            <a:r>
              <a:rPr lang="ru-RU" dirty="0" smtClean="0"/>
              <a:t>можно использовать </a:t>
            </a:r>
            <a:r>
              <a:rPr lang="ru-RU" dirty="0"/>
              <a:t>для увеличения расстояния между столбцами. </a:t>
            </a:r>
            <a:endParaRPr lang="en-US" dirty="0" smtClean="0"/>
          </a:p>
          <a:p>
            <a:r>
              <a:rPr lang="ru-RU" dirty="0" smtClean="0"/>
              <a:t>Классы </a:t>
            </a:r>
            <a:r>
              <a:rPr lang="ru-RU" b="1" dirty="0"/>
              <a:t>.</a:t>
            </a:r>
            <a:r>
              <a:rPr lang="ru-RU" b="1" dirty="0" err="1" smtClean="0"/>
              <a:t>col-xs</a:t>
            </a:r>
            <a:r>
              <a:rPr lang="en-US" b="1" dirty="0" smtClean="0"/>
              <a:t>-</a:t>
            </a:r>
            <a:r>
              <a:rPr lang="ru-RU" b="1" dirty="0" smtClean="0"/>
              <a:t>* </a:t>
            </a:r>
            <a:r>
              <a:rPr lang="ru-RU" dirty="0"/>
              <a:t>не поддерживают смещения, но их легко воспроизвести, используя </a:t>
            </a:r>
            <a:r>
              <a:rPr lang="ru-RU" dirty="0" smtClean="0"/>
              <a:t>пустую</a:t>
            </a:r>
            <a:r>
              <a:rPr lang="en-US" dirty="0" smtClean="0"/>
              <a:t> </a:t>
            </a:r>
            <a:r>
              <a:rPr lang="ru-RU" dirty="0" smtClean="0"/>
              <a:t>ячейку.</a:t>
            </a:r>
            <a:endParaRPr lang="en-US" dirty="0" smtClean="0"/>
          </a:p>
          <a:p>
            <a:r>
              <a:rPr lang="ru-RU" dirty="0" smtClean="0"/>
              <a:t>Чтобы </a:t>
            </a:r>
            <a:r>
              <a:rPr lang="ru-RU" dirty="0"/>
              <a:t>использовать смещения на больших дисплеях, используйте классы </a:t>
            </a:r>
            <a:r>
              <a:rPr lang="ru-RU" dirty="0" smtClean="0"/>
              <a:t>.</a:t>
            </a:r>
            <a:r>
              <a:rPr lang="ru-RU" dirty="0" err="1" smtClean="0"/>
              <a:t>offset</a:t>
            </a:r>
            <a:r>
              <a:rPr lang="ru-RU" dirty="0" smtClean="0"/>
              <a:t>-</a:t>
            </a:r>
            <a:r>
              <a:rPr lang="ru-RU" dirty="0"/>
              <a:t>*. Эти классы увеличивают левое </a:t>
            </a:r>
            <a:r>
              <a:rPr lang="ru-RU" dirty="0" smtClean="0"/>
              <a:t>поле</a:t>
            </a:r>
            <a:r>
              <a:rPr lang="en-US" dirty="0" smtClean="0"/>
              <a:t> </a:t>
            </a:r>
            <a:r>
              <a:rPr lang="ru-RU" dirty="0" smtClean="0"/>
              <a:t>столбца </a:t>
            </a:r>
            <a:r>
              <a:rPr lang="ru-RU" dirty="0"/>
              <a:t>на * столбцов, где * находится в диапазоне от 1 до 11.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604934" cy="5108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336472"/>
            <a:ext cx="5604933" cy="157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6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columns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Строки могут быть вложенными в столбцы - добавьте </a:t>
            </a:r>
            <a:r>
              <a:rPr lang="ru-RU" dirty="0"/>
              <a:t>новую строку и набор столбцов .</a:t>
            </a:r>
            <a:r>
              <a:rPr lang="ru-RU" dirty="0" err="1" smtClean="0"/>
              <a:t>col</a:t>
            </a:r>
            <a:r>
              <a:rPr lang="ru-RU" dirty="0" smtClean="0"/>
              <a:t>-*-* </a:t>
            </a:r>
            <a:r>
              <a:rPr lang="ru-RU" dirty="0"/>
              <a:t>в существующий </a:t>
            </a:r>
            <a:r>
              <a:rPr lang="ru-RU" dirty="0" smtClean="0"/>
              <a:t>столбец.</a:t>
            </a:r>
            <a:endParaRPr lang="en-US" dirty="0" smtClean="0"/>
          </a:p>
          <a:p>
            <a:r>
              <a:rPr lang="ru-RU" dirty="0" smtClean="0"/>
              <a:t>Вложенные </a:t>
            </a:r>
            <a:r>
              <a:rPr lang="ru-RU" dirty="0"/>
              <a:t>строки должны содержать набор столбцов, общее количество которых не должно превышать 12.</a:t>
            </a:r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1452"/>
            <a:ext cx="5181600" cy="41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5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columns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задания положения столбца используются классы </a:t>
            </a:r>
            <a:r>
              <a:rPr lang="en-US" dirty="0" smtClean="0"/>
              <a:t>.order-*-</a:t>
            </a:r>
            <a:r>
              <a:rPr lang="en-US" dirty="0" err="1" smtClean="0"/>
              <a:t>num</a:t>
            </a:r>
            <a:r>
              <a:rPr lang="en-US" dirty="0" smtClean="0"/>
              <a:t>, </a:t>
            </a:r>
            <a:r>
              <a:rPr lang="ru-RU" dirty="0" smtClean="0"/>
              <a:t>где </a:t>
            </a:r>
            <a:r>
              <a:rPr lang="en-US" dirty="0" err="1" smtClean="0"/>
              <a:t>num</a:t>
            </a:r>
            <a:r>
              <a:rPr lang="en-US" dirty="0" smtClean="0"/>
              <a:t> </a:t>
            </a:r>
            <a:r>
              <a:rPr lang="ru-RU" dirty="0" smtClean="0"/>
              <a:t>определяет порядковый номер столбца для заданного экрана.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12147" y="1055771"/>
            <a:ext cx="3841653" cy="56074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19" y="4178241"/>
            <a:ext cx="6214889" cy="24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661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</a:t>
            </a:r>
            <a:r>
              <a:rPr lang="en-US" dirty="0" err="1"/>
              <a:t>doctype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9219"/>
          </a:xfrm>
        </p:spPr>
        <p:txBody>
          <a:bodyPr>
            <a:normAutofit lnSpcReduction="10000"/>
          </a:bodyPr>
          <a:lstStyle/>
          <a:p>
            <a:r>
              <a:rPr lang="ru-RU" dirty="0" err="1"/>
              <a:t>Bootstrap</a:t>
            </a:r>
            <a:r>
              <a:rPr lang="ru-RU" dirty="0"/>
              <a:t> использует определенные HTML-элементы и свойства CSS, которые требуют использования HTML5 </a:t>
            </a:r>
            <a:r>
              <a:rPr lang="ru-RU" dirty="0" err="1"/>
              <a:t>doctype</a:t>
            </a:r>
            <a:r>
              <a:rPr lang="ru-RU" dirty="0" smtClean="0"/>
              <a:t>. Поэтому </a:t>
            </a:r>
            <a:r>
              <a:rPr lang="ru-RU" dirty="0"/>
              <a:t>включайте приведенный ниже фрагмент кода для HTML5 </a:t>
            </a:r>
            <a:r>
              <a:rPr lang="ru-RU" dirty="0" err="1"/>
              <a:t>doctype</a:t>
            </a:r>
            <a:r>
              <a:rPr lang="ru-RU" dirty="0"/>
              <a:t> в начале всех ваших проектов, использующих </a:t>
            </a:r>
            <a:r>
              <a:rPr lang="ru-RU" dirty="0" err="1"/>
              <a:t>Bootstrap</a:t>
            </a:r>
            <a:r>
              <a:rPr lang="ru-RU" dirty="0"/>
              <a:t>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962" y="3462250"/>
            <a:ext cx="74580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8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First 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9219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smtClean="0"/>
              <a:t>поддерживает </a:t>
            </a:r>
            <a:r>
              <a:rPr lang="en-US" dirty="0" smtClean="0"/>
              <a:t>mobile first</a:t>
            </a:r>
            <a:r>
              <a:rPr lang="ru-RU" dirty="0" smtClean="0"/>
              <a:t>. </a:t>
            </a:r>
            <a:r>
              <a:rPr lang="ru-RU" dirty="0"/>
              <a:t>Это означает, что стили для мобильных устройств можно найти </a:t>
            </a:r>
            <a:r>
              <a:rPr lang="ru-RU" dirty="0" smtClean="0"/>
              <a:t>во</a:t>
            </a:r>
            <a:r>
              <a:rPr lang="en-US" dirty="0" smtClean="0"/>
              <a:t> </a:t>
            </a:r>
            <a:r>
              <a:rPr lang="ru-RU" dirty="0" smtClean="0"/>
              <a:t>всей </a:t>
            </a:r>
            <a:r>
              <a:rPr lang="ru-RU" dirty="0"/>
              <a:t>библиотеке, а не в отдельных файлах. </a:t>
            </a:r>
            <a:endParaRPr lang="en-US" dirty="0" smtClean="0"/>
          </a:p>
          <a:p>
            <a:r>
              <a:rPr lang="ru-RU" dirty="0" smtClean="0"/>
              <a:t>Вам </a:t>
            </a:r>
            <a:r>
              <a:rPr lang="ru-RU" dirty="0"/>
              <a:t>необходимо добавить мета-тег </a:t>
            </a:r>
            <a:r>
              <a:rPr lang="ru-RU" dirty="0" err="1"/>
              <a:t>viewport</a:t>
            </a:r>
            <a:r>
              <a:rPr lang="ru-RU" dirty="0"/>
              <a:t> к элементу&lt;</a:t>
            </a:r>
            <a:r>
              <a:rPr lang="ru-RU" dirty="0" err="1"/>
              <a:t>head</a:t>
            </a:r>
            <a:r>
              <a:rPr lang="ru-RU" dirty="0"/>
              <a:t>&gt;, чтобы </a:t>
            </a:r>
            <a:r>
              <a:rPr lang="ru-RU" dirty="0" smtClean="0"/>
              <a:t>обеспечить</a:t>
            </a:r>
            <a:r>
              <a:rPr lang="en-US" dirty="0" smtClean="0"/>
              <a:t> </a:t>
            </a:r>
            <a:r>
              <a:rPr lang="ru-RU" dirty="0" smtClean="0"/>
              <a:t>правильную </a:t>
            </a:r>
            <a:r>
              <a:rPr lang="ru-RU" dirty="0"/>
              <a:t>визуализацию и </a:t>
            </a:r>
            <a:r>
              <a:rPr lang="ru-RU" dirty="0" smtClean="0"/>
              <a:t>масштабирование </a:t>
            </a:r>
            <a:r>
              <a:rPr lang="ru-RU" dirty="0"/>
              <a:t>на мобильных устройствах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79" y="3333100"/>
            <a:ext cx="9389345" cy="453361"/>
          </a:xfrm>
          <a:prstGeom prst="rect">
            <a:avLst/>
          </a:prstGeom>
        </p:spPr>
      </p:pic>
      <p:sp>
        <p:nvSpPr>
          <p:cNvPr id="8" name="Объект 5"/>
          <p:cNvSpPr txBox="1">
            <a:spLocks/>
          </p:cNvSpPr>
          <p:nvPr/>
        </p:nvSpPr>
        <p:spPr>
          <a:xfrm>
            <a:off x="838200" y="3755143"/>
            <a:ext cx="10515600" cy="1599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свойство </a:t>
            </a:r>
            <a:r>
              <a:rPr lang="ru-RU" b="1" dirty="0" err="1"/>
              <a:t>width</a:t>
            </a:r>
            <a:r>
              <a:rPr lang="ru-RU" dirty="0"/>
              <a:t> управляет шириной устройства. Установив для него значение </a:t>
            </a:r>
            <a:r>
              <a:rPr lang="ru-RU" dirty="0" err="1"/>
              <a:t>device-width</a:t>
            </a:r>
            <a:r>
              <a:rPr lang="ru-RU" dirty="0"/>
              <a:t>, вы убедитесь, что оно </a:t>
            </a:r>
            <a:r>
              <a:rPr lang="ru-RU" dirty="0" smtClean="0"/>
              <a:t>отображается</a:t>
            </a:r>
            <a:r>
              <a:rPr lang="en-US" dirty="0" smtClean="0"/>
              <a:t> </a:t>
            </a:r>
            <a:r>
              <a:rPr lang="ru-RU" dirty="0" smtClean="0"/>
              <a:t>на </a:t>
            </a:r>
            <a:r>
              <a:rPr lang="ru-RU" dirty="0"/>
              <a:t>различных устройствах (мобильных, настольных компьютерах, планшетах...) должным </a:t>
            </a:r>
            <a:r>
              <a:rPr lang="ru-RU" dirty="0" smtClean="0"/>
              <a:t>образом.</a:t>
            </a:r>
            <a:endParaRPr lang="en-US" dirty="0" smtClean="0"/>
          </a:p>
          <a:p>
            <a:r>
              <a:rPr lang="en-US" b="1" dirty="0" smtClean="0"/>
              <a:t>Initial-scale</a:t>
            </a:r>
            <a:r>
              <a:rPr lang="ru-RU" b="1" dirty="0" smtClean="0"/>
              <a:t>=1.0 </a:t>
            </a:r>
            <a:r>
              <a:rPr lang="ru-RU" dirty="0"/>
              <a:t>гарантирует, что при загрузке ваша веб-страница будет отображаться в масштабе </a:t>
            </a:r>
            <a:r>
              <a:rPr lang="ru-RU" dirty="0" smtClean="0"/>
              <a:t>1:1.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6077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Mobile First 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9219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Добавьте значение </a:t>
            </a:r>
            <a:r>
              <a:rPr lang="ru-RU" b="1" dirty="0" err="1"/>
              <a:t>user-scalable</a:t>
            </a:r>
            <a:r>
              <a:rPr lang="ru-RU" b="1" dirty="0"/>
              <a:t>=</a:t>
            </a:r>
            <a:r>
              <a:rPr lang="ru-RU" b="1" dirty="0" err="1"/>
              <a:t>no</a:t>
            </a:r>
            <a:r>
              <a:rPr lang="ru-RU" dirty="0"/>
              <a:t> к атрибуту </a:t>
            </a:r>
            <a:r>
              <a:rPr lang="ru-RU" b="1" dirty="0" err="1"/>
              <a:t>content</a:t>
            </a:r>
            <a:r>
              <a:rPr lang="ru-RU" dirty="0"/>
              <a:t>, чтобы отключить возможности масштабирования на мобильных устройствах, как показано ниже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Пользователи </a:t>
            </a:r>
            <a:r>
              <a:rPr lang="ru-RU" dirty="0"/>
              <a:t>смогут только прокручивать, но не увеличивать масштаб, в результате чего ваш сайт будет больше похож на </a:t>
            </a:r>
            <a:r>
              <a:rPr lang="ru-RU" dirty="0" smtClean="0"/>
              <a:t>обычное</a:t>
            </a:r>
            <a:r>
              <a:rPr lang="en-US" dirty="0" smtClean="0"/>
              <a:t> </a:t>
            </a:r>
            <a:r>
              <a:rPr lang="ru-RU" dirty="0" smtClean="0"/>
              <a:t>приложение.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59781"/>
            <a:ext cx="10484778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05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images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8477"/>
          </a:xfrm>
        </p:spPr>
        <p:txBody>
          <a:bodyPr>
            <a:normAutofit fontScale="92500" lnSpcReduction="10000"/>
          </a:bodyPr>
          <a:lstStyle/>
          <a:p>
            <a:r>
              <a:rPr lang="ru-RU" dirty="0" err="1"/>
              <a:t>Bootstrap</a:t>
            </a:r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dirty="0"/>
              <a:t>позволяет сделать изображения адаптивными, добавив класс .</a:t>
            </a:r>
            <a:r>
              <a:rPr lang="ru-RU" dirty="0" err="1"/>
              <a:t>img-responsive</a:t>
            </a:r>
            <a:r>
              <a:rPr lang="ru-RU" dirty="0"/>
              <a:t> к тегу &lt;</a:t>
            </a:r>
            <a:r>
              <a:rPr lang="ru-RU" dirty="0" err="1"/>
              <a:t>img</a:t>
            </a:r>
            <a:r>
              <a:rPr lang="ru-RU" dirty="0"/>
              <a:t>&gt;. </a:t>
            </a:r>
            <a:endParaRPr lang="en-US" dirty="0" smtClean="0"/>
          </a:p>
          <a:p>
            <a:r>
              <a:rPr lang="ru-RU" dirty="0" smtClean="0"/>
              <a:t>Этот класс</a:t>
            </a:r>
            <a:r>
              <a:rPr lang="en-US" dirty="0" smtClean="0"/>
              <a:t> </a:t>
            </a:r>
            <a:r>
              <a:rPr lang="ru-RU" dirty="0" smtClean="0"/>
              <a:t>применяет </a:t>
            </a:r>
            <a:r>
              <a:rPr lang="ru-RU" dirty="0"/>
              <a:t>к изображению значения </a:t>
            </a:r>
            <a:r>
              <a:rPr lang="ru-RU" dirty="0" err="1"/>
              <a:t>max-width</a:t>
            </a:r>
            <a:r>
              <a:rPr lang="ru-RU" dirty="0"/>
              <a:t>: 100% и </a:t>
            </a:r>
            <a:r>
              <a:rPr lang="ru-RU" dirty="0" err="1"/>
              <a:t>height</a:t>
            </a:r>
            <a:r>
              <a:rPr lang="ru-RU" dirty="0"/>
              <a:t>: </a:t>
            </a:r>
            <a:r>
              <a:rPr lang="ru-RU" dirty="0" err="1"/>
              <a:t>auto</a:t>
            </a:r>
            <a:r>
              <a:rPr lang="ru-RU" dirty="0"/>
              <a:t>, чтобы оно хорошо масштабировалось по отношению к родительскому элементу.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724102"/>
            <a:ext cx="10874057" cy="70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0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 and links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847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/>
              <a:t>Bootstrap</a:t>
            </a:r>
            <a:r>
              <a:rPr lang="ru-RU" dirty="0"/>
              <a:t> устанавливает </a:t>
            </a:r>
            <a:r>
              <a:rPr lang="ru-RU" dirty="0" smtClean="0"/>
              <a:t>фон, </a:t>
            </a:r>
            <a:r>
              <a:rPr lang="ru-RU" dirty="0" err="1"/>
              <a:t>типографику</a:t>
            </a:r>
            <a:r>
              <a:rPr lang="ru-RU" dirty="0"/>
              <a:t> и стили </a:t>
            </a:r>
            <a:r>
              <a:rPr lang="ru-RU" dirty="0" smtClean="0"/>
              <a:t>ссылок:</a:t>
            </a:r>
            <a:endParaRPr lang="en-US" dirty="0"/>
          </a:p>
          <a:p>
            <a:r>
              <a:rPr lang="ru-RU" dirty="0" smtClean="0"/>
              <a:t>устанавливается </a:t>
            </a:r>
            <a:r>
              <a:rPr lang="ru-RU" dirty="0"/>
              <a:t>цвет фона: #</a:t>
            </a:r>
            <a:r>
              <a:rPr lang="ru-RU" dirty="0" err="1"/>
              <a:t>fff</a:t>
            </a:r>
            <a:r>
              <a:rPr lang="ru-RU" dirty="0"/>
              <a:t>; </a:t>
            </a:r>
            <a:r>
              <a:rPr lang="ru-RU" dirty="0" smtClean="0"/>
              <a:t>для </a:t>
            </a:r>
            <a:r>
              <a:rPr lang="ru-RU" dirty="0"/>
              <a:t>элемента &lt;</a:t>
            </a:r>
            <a:r>
              <a:rPr lang="ru-RU" dirty="0" err="1"/>
              <a:t>body</a:t>
            </a:r>
            <a:r>
              <a:rPr lang="ru-RU" dirty="0" smtClean="0"/>
              <a:t>&gt;.</a:t>
            </a:r>
            <a:endParaRPr lang="ru-RU" dirty="0"/>
          </a:p>
          <a:p>
            <a:r>
              <a:rPr lang="ru-RU" dirty="0" err="1" smtClean="0"/>
              <a:t>используюсят</a:t>
            </a:r>
            <a:r>
              <a:rPr lang="ru-RU" dirty="0" smtClean="0"/>
              <a:t> </a:t>
            </a:r>
            <a:r>
              <a:rPr lang="ru-RU" dirty="0"/>
              <a:t>атрибуты @</a:t>
            </a:r>
            <a:r>
              <a:rPr lang="ru-RU" dirty="0" err="1"/>
              <a:t>font-family-base</a:t>
            </a:r>
            <a:r>
              <a:rPr lang="ru-RU" dirty="0"/>
              <a:t>, @</a:t>
            </a:r>
            <a:r>
              <a:rPr lang="ru-RU" dirty="0" err="1"/>
              <a:t>font-size-base</a:t>
            </a:r>
            <a:r>
              <a:rPr lang="ru-RU" dirty="0"/>
              <a:t> и @</a:t>
            </a:r>
            <a:r>
              <a:rPr lang="ru-RU" dirty="0" err="1"/>
              <a:t>line-height-base</a:t>
            </a:r>
            <a:r>
              <a:rPr lang="ru-RU" dirty="0"/>
              <a:t> в </a:t>
            </a:r>
            <a:r>
              <a:rPr lang="ru-RU" dirty="0" smtClean="0"/>
              <a:t>качестве типографской основы.</a:t>
            </a:r>
          </a:p>
          <a:p>
            <a:r>
              <a:rPr lang="ru-RU" dirty="0" smtClean="0"/>
              <a:t>задается </a:t>
            </a:r>
            <a:r>
              <a:rPr lang="ru-RU" dirty="0"/>
              <a:t>глобальный цвет ссылки с помощью атрибута @</a:t>
            </a:r>
            <a:r>
              <a:rPr lang="ru-RU" dirty="0" err="1"/>
              <a:t>link-color</a:t>
            </a:r>
            <a:r>
              <a:rPr lang="ru-RU" dirty="0"/>
              <a:t> и применяет подчеркивание ссылок только при наведении </a:t>
            </a:r>
            <a:r>
              <a:rPr lang="ru-RU" dirty="0" smtClean="0"/>
              <a:t>курсора.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6449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именно </a:t>
            </a:r>
            <a:r>
              <a:rPr lang="en-US" dirty="0" smtClean="0"/>
              <a:t>Bootstrap</a:t>
            </a:r>
            <a:r>
              <a:rPr lang="ru-RU" dirty="0" smtClean="0"/>
              <a:t>?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Подход </a:t>
            </a:r>
            <a:r>
              <a:rPr lang="ru-RU" dirty="0" err="1" smtClean="0"/>
              <a:t>Mobile</a:t>
            </a:r>
            <a:r>
              <a:rPr lang="ru-RU" dirty="0" smtClean="0"/>
              <a:t> </a:t>
            </a:r>
            <a:r>
              <a:rPr lang="ru-RU" dirty="0" err="1" smtClean="0"/>
              <a:t>first</a:t>
            </a:r>
            <a:r>
              <a:rPr lang="ru-RU" dirty="0" smtClean="0"/>
              <a:t>: начиная с </a:t>
            </a:r>
            <a:r>
              <a:rPr lang="ru-RU" dirty="0" err="1" smtClean="0"/>
              <a:t>Bootstrap</a:t>
            </a:r>
            <a:r>
              <a:rPr lang="ru-RU" dirty="0" smtClean="0"/>
              <a:t> 3, </a:t>
            </a:r>
            <a:r>
              <a:rPr lang="ru-RU" dirty="0" err="1" smtClean="0"/>
              <a:t>фреймворк</a:t>
            </a:r>
            <a:r>
              <a:rPr lang="ru-RU" dirty="0" smtClean="0"/>
              <a:t> содержит  стили для верстки при различных разрешениях.</a:t>
            </a:r>
          </a:p>
          <a:p>
            <a:r>
              <a:rPr lang="ru-RU" dirty="0" smtClean="0"/>
              <a:t>Поддержка браузера: поддерживается всеми популярными браузерами.</a:t>
            </a:r>
          </a:p>
          <a:p>
            <a:r>
              <a:rPr lang="ru-RU" dirty="0" smtClean="0"/>
              <a:t>Легко начать: достаточно знать HTML и CSS. </a:t>
            </a:r>
            <a:r>
              <a:rPr lang="ru-RU" dirty="0" err="1" smtClean="0"/>
              <a:t>Крометого</a:t>
            </a:r>
            <a:r>
              <a:rPr lang="ru-RU" dirty="0" smtClean="0"/>
              <a:t>, на официальном сайте </a:t>
            </a:r>
            <a:r>
              <a:rPr lang="ru-RU" dirty="0" err="1" smtClean="0"/>
              <a:t>Bootstrap</a:t>
            </a:r>
            <a:r>
              <a:rPr lang="ru-RU" dirty="0" smtClean="0"/>
              <a:t> есть хорошая документация.</a:t>
            </a:r>
          </a:p>
          <a:p>
            <a:r>
              <a:rPr lang="ru-RU" dirty="0" smtClean="0"/>
              <a:t>Адаптивный дизайн: Адаптивный CSS </a:t>
            </a:r>
            <a:r>
              <a:rPr lang="ru-RU" dirty="0" err="1" smtClean="0"/>
              <a:t>Bootstrap</a:t>
            </a:r>
            <a:r>
              <a:rPr lang="ru-RU" dirty="0" smtClean="0"/>
              <a:t> адаптируется к разрешению экрана ПК, планшетам и мобильным телефонам.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1" y="5483610"/>
            <a:ext cx="5893117" cy="137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85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Nolmalize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37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 err="1"/>
              <a:t>Bootstrap</a:t>
            </a:r>
            <a:r>
              <a:rPr lang="ru-RU" dirty="0"/>
              <a:t> использует </a:t>
            </a:r>
            <a:r>
              <a:rPr lang="ru-RU" dirty="0" err="1"/>
              <a:t>Normalize</a:t>
            </a:r>
            <a:r>
              <a:rPr lang="ru-RU" dirty="0"/>
              <a:t> для обеспечения согласованности между </a:t>
            </a:r>
            <a:r>
              <a:rPr lang="ru-RU" dirty="0" smtClean="0"/>
              <a:t>браузерами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ru-RU" b="1" dirty="0"/>
              <a:t>Normalize.css</a:t>
            </a:r>
            <a:r>
              <a:rPr lang="ru-RU" dirty="0"/>
              <a:t> — это настраиваемый CSS-файл, который обеспечивает лучшую </a:t>
            </a:r>
            <a:r>
              <a:rPr lang="ru-RU" dirty="0" err="1"/>
              <a:t>кроссбраузерность</a:t>
            </a:r>
            <a:r>
              <a:rPr lang="ru-RU" dirty="0"/>
              <a:t> в стилях по умолчанию для HTML-элементов. </a:t>
            </a:r>
          </a:p>
          <a:p>
            <a:r>
              <a:rPr lang="ru-RU" dirty="0" smtClean="0"/>
              <a:t>стандартизирует </a:t>
            </a:r>
            <a:r>
              <a:rPr lang="ru-RU" dirty="0"/>
              <a:t>все отступы</a:t>
            </a:r>
            <a:r>
              <a:rPr lang="ru-RU" dirty="0" smtClean="0"/>
              <a:t>;</a:t>
            </a:r>
            <a:endParaRPr lang="ru-RU" dirty="0"/>
          </a:p>
          <a:p>
            <a:r>
              <a:rPr lang="ru-RU" dirty="0"/>
              <a:t>устанавливает единый размер шрифта; </a:t>
            </a:r>
          </a:p>
          <a:p>
            <a:r>
              <a:rPr lang="ru-RU" dirty="0"/>
              <a:t>приводит к единому внешнему виду все формы, кнопки и элементы на странице; </a:t>
            </a:r>
          </a:p>
          <a:p>
            <a:r>
              <a:rPr lang="ru-RU" dirty="0"/>
              <a:t>устанавливает для всех браузеров единые начальные параметры для форматирования текста, изображений и стандартных элементов. </a:t>
            </a:r>
          </a:p>
          <a:p>
            <a:pPr marL="0" indent="0">
              <a:buNone/>
            </a:pPr>
            <a:r>
              <a:rPr lang="ru-RU" dirty="0"/>
              <a:t>Цели normalize.css:</a:t>
            </a:r>
          </a:p>
          <a:p>
            <a:r>
              <a:rPr lang="ru-RU" dirty="0" smtClean="0"/>
              <a:t>сохранять </a:t>
            </a:r>
            <a:r>
              <a:rPr lang="ru-RU" dirty="0"/>
              <a:t>полезные настройки браузера, а не стирать их; </a:t>
            </a:r>
          </a:p>
          <a:p>
            <a:r>
              <a:rPr lang="ru-RU" dirty="0"/>
              <a:t>нормализовать стили для широкого круга HTML-элементов; </a:t>
            </a:r>
          </a:p>
          <a:p>
            <a:r>
              <a:rPr lang="ru-RU" dirty="0"/>
              <a:t>корректировать ошибки и основные несоответствия браузера; </a:t>
            </a:r>
          </a:p>
          <a:p>
            <a:r>
              <a:rPr lang="ru-RU" dirty="0"/>
              <a:t>совершенствовать </a:t>
            </a:r>
            <a:r>
              <a:rPr lang="ru-RU" dirty="0" err="1"/>
              <a:t>юзабилити</a:t>
            </a:r>
            <a:r>
              <a:rPr lang="ru-RU" dirty="0"/>
              <a:t> незаметными улучшениями; </a:t>
            </a:r>
          </a:p>
          <a:p>
            <a:r>
              <a:rPr lang="ru-RU" dirty="0"/>
              <a:t>объяснять код, используя комментарии и детальную документацию.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67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375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Используйте </a:t>
            </a:r>
            <a:r>
              <a:rPr lang="ru-RU" b="1" dirty="0" smtClean="0"/>
              <a:t>.</a:t>
            </a:r>
            <a:r>
              <a:rPr lang="ru-RU" b="1" dirty="0" err="1"/>
              <a:t>container</a:t>
            </a:r>
            <a:r>
              <a:rPr lang="ru-RU" dirty="0"/>
              <a:t>, чтобы обернуть содержимое страницы и </a:t>
            </a:r>
            <a:r>
              <a:rPr lang="ru-RU" dirty="0" smtClean="0"/>
              <a:t>отцентрировать </a:t>
            </a:r>
            <a:r>
              <a:rPr lang="ru-RU" dirty="0"/>
              <a:t>его, как показано ниже.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2659380"/>
            <a:ext cx="7477125" cy="704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37" y="3465830"/>
            <a:ext cx="7486650" cy="1247775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4713605"/>
            <a:ext cx="10515600" cy="833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Обратите внимание, что из-за заполнения и фиксированной ширины контейнеры по умолчанию не могут быть вложены друг в друга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437" y="5615305"/>
            <a:ext cx="74866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</a:t>
            </a:r>
            <a:r>
              <a:rPr lang="ru-RU" dirty="0" smtClean="0"/>
              <a:t>: </a:t>
            </a:r>
            <a:r>
              <a:rPr lang="en-US" dirty="0" smtClean="0"/>
              <a:t>Headings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Bootstrap </a:t>
            </a:r>
            <a:r>
              <a:rPr lang="ru-RU" dirty="0" smtClean="0"/>
              <a:t>использует шрифты</a:t>
            </a:r>
            <a:r>
              <a:rPr lang="en-US" dirty="0" smtClean="0"/>
              <a:t> </a:t>
            </a:r>
            <a:r>
              <a:rPr lang="en-US" dirty="0"/>
              <a:t>Helvetica </a:t>
            </a:r>
            <a:r>
              <a:rPr lang="en-US" dirty="0" err="1"/>
              <a:t>Neue</a:t>
            </a:r>
            <a:r>
              <a:rPr lang="en-US" dirty="0"/>
              <a:t>, Helvetica, Arial, and </a:t>
            </a:r>
            <a:r>
              <a:rPr lang="en-US" dirty="0" smtClean="0"/>
              <a:t>sans-serif. </a:t>
            </a:r>
            <a:r>
              <a:rPr lang="ru-RU" dirty="0" smtClean="0"/>
              <a:t>Используя </a:t>
            </a:r>
            <a:r>
              <a:rPr lang="ru-RU" dirty="0" err="1" smtClean="0"/>
              <a:t>типографику</a:t>
            </a:r>
            <a:r>
              <a:rPr lang="ru-RU" dirty="0" smtClean="0"/>
              <a:t> </a:t>
            </a:r>
            <a:r>
              <a:rPr lang="ru-RU" dirty="0" err="1"/>
              <a:t>Bootstrap</a:t>
            </a:r>
            <a:r>
              <a:rPr lang="ru-RU" dirty="0"/>
              <a:t>, вы можете создавать заголовки, абзацы, списки и другие встроенные </a:t>
            </a:r>
            <a:r>
              <a:rPr lang="ru-RU" dirty="0" smtClean="0"/>
              <a:t>элементы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" y="3182937"/>
            <a:ext cx="7524750" cy="11620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3182937"/>
            <a:ext cx="34290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00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</a:t>
            </a:r>
            <a:r>
              <a:rPr lang="ru-RU" dirty="0" smtClean="0"/>
              <a:t>: </a:t>
            </a:r>
            <a:r>
              <a:rPr lang="en-US" dirty="0" smtClean="0"/>
              <a:t>Inline </a:t>
            </a:r>
            <a:r>
              <a:rPr lang="en-US" dirty="0" err="1" smtClean="0"/>
              <a:t>subheaders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 fontScale="92500"/>
          </a:bodyPr>
          <a:lstStyle/>
          <a:p>
            <a:r>
              <a:rPr lang="ru-RU" dirty="0"/>
              <a:t>Чтобы добавить встроенный подзаголовок к любому из заголовков, просто добавьте &lt;</a:t>
            </a:r>
            <a:r>
              <a:rPr lang="ru-RU" dirty="0" err="1"/>
              <a:t>small</a:t>
            </a:r>
            <a:r>
              <a:rPr lang="ru-RU" dirty="0"/>
              <a:t>&gt; вокруг любого из элементов или добавьте класс .</a:t>
            </a:r>
            <a:r>
              <a:rPr lang="ru-RU" dirty="0" err="1"/>
              <a:t>small</a:t>
            </a:r>
            <a:r>
              <a:rPr lang="ru-RU" dirty="0"/>
              <a:t>, и вы получите текст меньшего размера и светлого цвета 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" y="3182937"/>
            <a:ext cx="7467600" cy="5048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39234"/>
            <a:ext cx="7477125" cy="8858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140" y="4166827"/>
            <a:ext cx="5994082" cy="22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08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</a:t>
            </a:r>
            <a:r>
              <a:rPr lang="ru-RU" dirty="0" smtClean="0"/>
              <a:t>: </a:t>
            </a:r>
            <a:r>
              <a:rPr lang="en-US" dirty="0"/>
              <a:t>Lead Body Copy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Чтобы выделить абзац, добавьте </a:t>
            </a:r>
            <a:r>
              <a:rPr lang="ru-RU" dirty="0" err="1"/>
              <a:t>class</a:t>
            </a:r>
            <a:r>
              <a:rPr lang="ru-RU" dirty="0"/>
              <a:t>="</a:t>
            </a:r>
            <a:r>
              <a:rPr lang="ru-RU" dirty="0" err="1"/>
              <a:t>lead</a:t>
            </a:r>
            <a:r>
              <a:rPr lang="ru-RU" dirty="0"/>
              <a:t>". Это увеличит размер шрифта, уменьшит его вес </a:t>
            </a:r>
            <a:r>
              <a:rPr lang="ru-RU" dirty="0" smtClean="0"/>
              <a:t>и</a:t>
            </a:r>
            <a:r>
              <a:rPr lang="en-US" dirty="0" smtClean="0"/>
              <a:t> </a:t>
            </a:r>
            <a:r>
              <a:rPr lang="ru-RU" dirty="0" smtClean="0"/>
              <a:t>увеличит </a:t>
            </a:r>
            <a:r>
              <a:rPr lang="ru-RU" dirty="0"/>
              <a:t>высоту строки, как в следующем </a:t>
            </a:r>
            <a:r>
              <a:rPr lang="ru-RU" dirty="0" smtClean="0"/>
              <a:t>примере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8000"/>
            <a:ext cx="7534275" cy="12192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4471987"/>
            <a:ext cx="74295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91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</a:t>
            </a:r>
            <a:r>
              <a:rPr lang="ru-RU" dirty="0" smtClean="0"/>
              <a:t>: </a:t>
            </a:r>
            <a:r>
              <a:rPr lang="en-US" dirty="0" smtClean="0"/>
              <a:t>Emphasis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Теги выделения в HTML по умолчанию, такие как &lt;&lt;</a:t>
            </a:r>
            <a:r>
              <a:rPr lang="ru-RU" dirty="0" err="1"/>
              <a:t>small</a:t>
            </a:r>
            <a:r>
              <a:rPr lang="ru-RU" dirty="0"/>
              <a:t>&gt; (устанавливает размер текста на 85% от родительского), &lt;</a:t>
            </a:r>
            <a:r>
              <a:rPr lang="ru-RU" dirty="0" err="1"/>
              <a:t>strong</a:t>
            </a:r>
            <a:r>
              <a:rPr lang="ru-RU" dirty="0"/>
              <a:t>&gt; </a:t>
            </a:r>
            <a:r>
              <a:rPr lang="ru-RU" dirty="0" smtClean="0"/>
              <a:t>выделяет</a:t>
            </a:r>
            <a:r>
              <a:rPr lang="en-US" dirty="0" smtClean="0"/>
              <a:t> </a:t>
            </a:r>
            <a:r>
              <a:rPr lang="ru-RU" dirty="0" smtClean="0"/>
              <a:t>текст </a:t>
            </a:r>
            <a:r>
              <a:rPr lang="ru-RU" dirty="0"/>
              <a:t>более крупным шрифтом, &lt;</a:t>
            </a:r>
            <a:r>
              <a:rPr lang="ru-RU" dirty="0" err="1"/>
              <a:t>em</a:t>
            </a:r>
            <a:r>
              <a:rPr lang="ru-RU" dirty="0"/>
              <a:t>&gt; выделяет текст, выделенный курсивом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err="1" smtClean="0"/>
              <a:t>Bootstrap</a:t>
            </a:r>
            <a:r>
              <a:rPr lang="ru-RU" dirty="0" smtClean="0"/>
              <a:t> </a:t>
            </a:r>
            <a:r>
              <a:rPr lang="ru-RU" dirty="0"/>
              <a:t>предлагает несколько классов, которые можно использовать для выделения текста, как показано в следующем примере 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" y="3048000"/>
            <a:ext cx="7410450" cy="16478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" y="4615815"/>
            <a:ext cx="7391400" cy="6286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459" y="4041934"/>
            <a:ext cx="5285288" cy="24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93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</a:t>
            </a:r>
            <a:r>
              <a:rPr lang="ru-RU" dirty="0" smtClean="0"/>
              <a:t>: </a:t>
            </a:r>
            <a:r>
              <a:rPr lang="en-US" dirty="0" err="1" smtClean="0"/>
              <a:t>Blockquotes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Другие </a:t>
            </a:r>
            <a:r>
              <a:rPr lang="ru-RU" dirty="0"/>
              <a:t>варианты включают добавление тега &lt;</a:t>
            </a:r>
            <a:r>
              <a:rPr lang="ru-RU" dirty="0" err="1"/>
              <a:t>small</a:t>
            </a:r>
            <a:r>
              <a:rPr lang="ru-RU" dirty="0"/>
              <a:t>&gt; </a:t>
            </a:r>
            <a:r>
              <a:rPr lang="ru-RU" dirty="0" smtClean="0"/>
              <a:t>для идентификации </a:t>
            </a:r>
            <a:r>
              <a:rPr lang="ru-RU" dirty="0"/>
              <a:t>источника цитаты и </a:t>
            </a:r>
            <a:r>
              <a:rPr lang="ru-RU" dirty="0" smtClean="0"/>
              <a:t>выравнивания кавычек </a:t>
            </a:r>
            <a:r>
              <a:rPr lang="ru-RU" dirty="0"/>
              <a:t>по правому краю с помощью </a:t>
            </a:r>
            <a:r>
              <a:rPr lang="ru-RU" b="1" dirty="0" smtClean="0"/>
              <a:t>.</a:t>
            </a:r>
            <a:r>
              <a:rPr lang="ru-RU" b="1" dirty="0" err="1"/>
              <a:t>pull-right</a:t>
            </a:r>
            <a:r>
              <a:rPr lang="ru-RU" dirty="0"/>
              <a:t>. В следующем </a:t>
            </a:r>
            <a:r>
              <a:rPr lang="ru-RU" dirty="0" smtClean="0"/>
              <a:t>примере продемонстрированы </a:t>
            </a:r>
            <a:r>
              <a:rPr lang="ru-RU" dirty="0"/>
              <a:t>все эти </a:t>
            </a:r>
            <a:r>
              <a:rPr lang="ru-RU" dirty="0" smtClean="0"/>
              <a:t>возможности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3309"/>
            <a:ext cx="7505700" cy="1676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495" y="4377343"/>
            <a:ext cx="66198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87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</a:t>
            </a:r>
            <a:r>
              <a:rPr lang="ru-RU" dirty="0" smtClean="0"/>
              <a:t>: </a:t>
            </a:r>
            <a:r>
              <a:rPr lang="en-US" dirty="0" smtClean="0"/>
              <a:t>Lists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2948940" cy="3889375"/>
          </a:xfrm>
        </p:spPr>
        <p:txBody>
          <a:bodyPr>
            <a:normAutofit fontScale="85000" lnSpcReduction="20000"/>
          </a:bodyPr>
          <a:lstStyle/>
          <a:p>
            <a:r>
              <a:rPr lang="ru-RU" dirty="0" err="1"/>
              <a:t>Bootstrap</a:t>
            </a:r>
            <a:r>
              <a:rPr lang="ru-RU" dirty="0"/>
              <a:t> поддерживает упорядоченные списки, неупорядоченные списки и списки определений</a:t>
            </a:r>
            <a:r>
              <a:rPr lang="ru-RU" dirty="0" smtClean="0"/>
              <a:t>. </a:t>
            </a:r>
            <a:endParaRPr lang="en-US" dirty="0" smtClean="0"/>
          </a:p>
          <a:p>
            <a:r>
              <a:rPr lang="ru-RU" dirty="0" smtClean="0"/>
              <a:t>Вы </a:t>
            </a:r>
            <a:r>
              <a:rPr lang="ru-RU" dirty="0"/>
              <a:t>можете расположить термины и описания в &lt;</a:t>
            </a:r>
            <a:r>
              <a:rPr lang="ru-RU" dirty="0" err="1"/>
              <a:t>dl</a:t>
            </a:r>
            <a:r>
              <a:rPr lang="ru-RU" dirty="0"/>
              <a:t>&gt; рядом друг с другом, используя класс </a:t>
            </a:r>
            <a:r>
              <a:rPr lang="ru-RU" dirty="0" err="1" smtClean="0"/>
              <a:t>dl-horizontal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4" y="858955"/>
            <a:ext cx="5991225" cy="4685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75" y="1327500"/>
            <a:ext cx="5991225" cy="517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26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Typography</a:t>
            </a:r>
            <a:r>
              <a:rPr lang="ru-RU" dirty="0" smtClean="0"/>
              <a:t>: </a:t>
            </a:r>
            <a:r>
              <a:rPr lang="en-US" dirty="0" smtClean="0"/>
              <a:t>Code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191770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тег </a:t>
            </a:r>
            <a:r>
              <a:rPr lang="ru-RU" dirty="0"/>
              <a:t>&lt;</a:t>
            </a:r>
            <a:r>
              <a:rPr lang="ru-RU" dirty="0" err="1"/>
              <a:t>code</a:t>
            </a:r>
            <a:r>
              <a:rPr lang="ru-RU" dirty="0" smtClean="0"/>
              <a:t>&gt;</a:t>
            </a:r>
            <a:r>
              <a:rPr lang="en-US" dirty="0" smtClean="0"/>
              <a:t>, </a:t>
            </a:r>
            <a:r>
              <a:rPr lang="ru-RU" dirty="0" smtClean="0"/>
              <a:t>если </a:t>
            </a:r>
            <a:r>
              <a:rPr lang="ru-RU" dirty="0"/>
              <a:t>вы собираетесь отображать код встроенным, вам следует использовать тег &lt;</a:t>
            </a:r>
            <a:r>
              <a:rPr lang="ru-RU" dirty="0" err="1"/>
              <a:t>code</a:t>
            </a:r>
            <a:r>
              <a:rPr lang="ru-RU" dirty="0" smtClean="0"/>
              <a:t>&gt;.</a:t>
            </a:r>
          </a:p>
          <a:p>
            <a:r>
              <a:rPr lang="ru-RU" dirty="0" smtClean="0"/>
              <a:t>тег </a:t>
            </a:r>
            <a:r>
              <a:rPr lang="ru-RU" dirty="0"/>
              <a:t>&lt;</a:t>
            </a:r>
            <a:r>
              <a:rPr lang="ru-RU" dirty="0" err="1"/>
              <a:t>pre</a:t>
            </a:r>
            <a:r>
              <a:rPr lang="ru-RU" dirty="0"/>
              <a:t>&gt;. Если код необходимо отобразить в виде отдельного блочного элемента или если он состоит из нескольких </a:t>
            </a:r>
            <a:r>
              <a:rPr lang="ru-RU" dirty="0" smtClean="0"/>
              <a:t>строк. Убедитесь</a:t>
            </a:r>
            <a:r>
              <a:rPr lang="ru-RU" dirty="0"/>
              <a:t>, что при использовании тегов &lt;</a:t>
            </a:r>
            <a:r>
              <a:rPr lang="ru-RU" dirty="0" err="1"/>
              <a:t>pre</a:t>
            </a:r>
            <a:r>
              <a:rPr lang="ru-RU" dirty="0"/>
              <a:t>&gt; и &lt;</a:t>
            </a:r>
            <a:r>
              <a:rPr lang="ru-RU" dirty="0" err="1"/>
              <a:t>code</a:t>
            </a:r>
            <a:r>
              <a:rPr lang="ru-RU" dirty="0"/>
              <a:t>&gt; вы используете варианты </a:t>
            </a:r>
            <a:r>
              <a:rPr lang="ru-RU" dirty="0" err="1"/>
              <a:t>unicode</a:t>
            </a:r>
            <a:r>
              <a:rPr lang="ru-RU" dirty="0"/>
              <a:t> для открывающего </a:t>
            </a:r>
            <a:r>
              <a:rPr lang="ru-RU" dirty="0" smtClean="0"/>
              <a:t>и закрывающего </a:t>
            </a:r>
            <a:r>
              <a:rPr lang="ru-RU" dirty="0"/>
              <a:t>тегов: &amp;</a:t>
            </a:r>
            <a:r>
              <a:rPr lang="ru-RU" dirty="0" err="1"/>
              <a:t>lt</a:t>
            </a:r>
            <a:r>
              <a:rPr lang="ru-RU" dirty="0"/>
              <a:t>; и &amp;</a:t>
            </a:r>
            <a:r>
              <a:rPr lang="ru-RU" dirty="0" err="1"/>
              <a:t>gt</a:t>
            </a:r>
            <a:r>
              <a:rPr lang="ru-RU" dirty="0"/>
              <a:t>;.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43325"/>
            <a:ext cx="7477125" cy="1343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5097462"/>
            <a:ext cx="67056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63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517525"/>
          </a:xfrm>
        </p:spPr>
        <p:txBody>
          <a:bodyPr>
            <a:normAutofit/>
          </a:bodyPr>
          <a:lstStyle/>
          <a:p>
            <a:r>
              <a:rPr lang="ru-RU" dirty="0" err="1"/>
              <a:t>Bootstrap</a:t>
            </a:r>
            <a:r>
              <a:rPr lang="ru-RU" dirty="0"/>
              <a:t> предоставляет простой макет для построения таблиц.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2628900"/>
            <a:ext cx="9446934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61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838200" y="1331089"/>
            <a:ext cx="5993758" cy="4845874"/>
          </a:xfrm>
        </p:spPr>
        <p:txBody>
          <a:bodyPr/>
          <a:lstStyle/>
          <a:p>
            <a:r>
              <a:rPr lang="ru-RU" dirty="0" smtClean="0"/>
              <a:t>предоставляет разработчикам простое и единообразное решение для создания интерфейса.</a:t>
            </a:r>
            <a:endParaRPr lang="en-US" dirty="0" smtClean="0"/>
          </a:p>
          <a:p>
            <a:r>
              <a:rPr lang="en-US" dirty="0"/>
              <a:t>c</a:t>
            </a:r>
            <a:r>
              <a:rPr lang="ru-RU" dirty="0" smtClean="0"/>
              <a:t>одержит красивые и функциональные встроенные компоненты, которые легко настраивать.</a:t>
            </a:r>
            <a:endParaRPr lang="en-US" dirty="0" smtClean="0"/>
          </a:p>
          <a:p>
            <a:r>
              <a:rPr lang="ru-RU" dirty="0" smtClean="0"/>
              <a:t>обеспечивает веб-настройку.</a:t>
            </a:r>
            <a:endParaRPr lang="en-US" dirty="0" smtClean="0"/>
          </a:p>
          <a:p>
            <a:r>
              <a:rPr lang="ru-RU" dirty="0" smtClean="0"/>
              <a:t>имеет открытый исходный код.</a:t>
            </a:r>
            <a:endParaRPr lang="en-US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1958" y="2109328"/>
            <a:ext cx="5181600" cy="28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86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Table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517525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Если вам нужен красивый, простой стиль таблицы с небольшими отступами и горизонтальными разделителями, добавьте базовый </a:t>
            </a:r>
            <a:r>
              <a:rPr lang="ru-RU" dirty="0" smtClean="0"/>
              <a:t>класс</a:t>
            </a:r>
            <a:r>
              <a:rPr lang="en-US" dirty="0" smtClean="0"/>
              <a:t> </a:t>
            </a:r>
            <a:r>
              <a:rPr lang="ru-RU" dirty="0" smtClean="0"/>
              <a:t>.</a:t>
            </a:r>
            <a:r>
              <a:rPr lang="ru-RU" dirty="0" err="1"/>
              <a:t>table</a:t>
            </a:r>
            <a:r>
              <a:rPr lang="ru-RU" dirty="0"/>
              <a:t> к любой </a:t>
            </a:r>
            <a:r>
              <a:rPr lang="ru-RU" dirty="0" smtClean="0"/>
              <a:t>таблице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3150"/>
            <a:ext cx="7410450" cy="27241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5072062"/>
            <a:ext cx="7419975" cy="6191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710" y="5003006"/>
            <a:ext cx="8550490" cy="13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5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Table </a:t>
            </a:r>
            <a:r>
              <a:rPr lang="en-US" dirty="0" smtClean="0"/>
              <a:t>Classes: Stripped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517525"/>
          </a:xfrm>
        </p:spPr>
        <p:txBody>
          <a:bodyPr>
            <a:normAutofit/>
          </a:bodyPr>
          <a:lstStyle/>
          <a:p>
            <a:r>
              <a:rPr lang="ru-RU" dirty="0"/>
              <a:t>Необязательные классы таблиц 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8087"/>
            <a:ext cx="6686550" cy="40800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812" y="3676650"/>
            <a:ext cx="66579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11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Table </a:t>
            </a:r>
            <a:r>
              <a:rPr lang="en-US" dirty="0" smtClean="0"/>
              <a:t>Classes: Bordered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915650" cy="517525"/>
          </a:xfrm>
        </p:spPr>
        <p:txBody>
          <a:bodyPr>
            <a:normAutofit/>
          </a:bodyPr>
          <a:lstStyle/>
          <a:p>
            <a:r>
              <a:rPr lang="ru-RU" dirty="0"/>
              <a:t>Необязательные классы таблиц </a:t>
            </a:r>
            <a:r>
              <a:rPr lang="en-US" dirty="0" smtClean="0"/>
              <a:t>: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2650"/>
            <a:ext cx="7477125" cy="45529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3390900"/>
            <a:ext cx="67151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96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Table </a:t>
            </a:r>
            <a:r>
              <a:rPr lang="en-US" dirty="0" smtClean="0"/>
              <a:t>Classes: Hovered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2112962"/>
            <a:ext cx="7400925" cy="1885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4024312"/>
            <a:ext cx="7429500" cy="271462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7" y="3649661"/>
            <a:ext cx="68294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76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Table </a:t>
            </a:r>
            <a:r>
              <a:rPr lang="en-US" dirty="0" smtClean="0"/>
              <a:t>Classes: Condensed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690688"/>
            <a:ext cx="7429500" cy="4562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793" y="3016251"/>
            <a:ext cx="795857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59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Classes: Contextual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7325"/>
            <a:ext cx="7724775" cy="16383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62450"/>
            <a:ext cx="6657975" cy="1943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571" y="1657350"/>
            <a:ext cx="6407642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13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Classes: Responsive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9737"/>
            <a:ext cx="6281738" cy="482963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087" y="2871556"/>
            <a:ext cx="66770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58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Forms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7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err="1"/>
              <a:t>Bootstrap</a:t>
            </a:r>
            <a:r>
              <a:rPr lang="ru-RU" dirty="0"/>
              <a:t> предоставляет вам следующие типы макетов форм: </a:t>
            </a:r>
            <a:endParaRPr lang="en-US" dirty="0" smtClean="0"/>
          </a:p>
          <a:p>
            <a:r>
              <a:rPr lang="ru-RU" dirty="0" smtClean="0"/>
              <a:t>Вертикальная </a:t>
            </a:r>
            <a:r>
              <a:rPr lang="ru-RU" dirty="0"/>
              <a:t>форма (по умолчанию</a:t>
            </a:r>
            <a:r>
              <a:rPr lang="ru-RU" dirty="0" smtClean="0"/>
              <a:t>)</a:t>
            </a:r>
            <a:endParaRPr lang="en-US" dirty="0" smtClean="0"/>
          </a:p>
          <a:p>
            <a:r>
              <a:rPr lang="en-US" dirty="0" smtClean="0"/>
              <a:t>Inline-</a:t>
            </a:r>
            <a:r>
              <a:rPr lang="ru-RU" dirty="0" smtClean="0"/>
              <a:t>форма </a:t>
            </a:r>
            <a:endParaRPr lang="en-US" dirty="0"/>
          </a:p>
          <a:p>
            <a:r>
              <a:rPr lang="ru-RU" dirty="0" smtClean="0"/>
              <a:t>Горизонтальная форма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ru-RU" dirty="0" smtClean="0"/>
              <a:t>Чтобы создать </a:t>
            </a:r>
            <a:r>
              <a:rPr lang="ru-RU" dirty="0"/>
              <a:t>базовую форму, выполните следующие </a:t>
            </a:r>
            <a:r>
              <a:rPr lang="ru-RU" dirty="0" smtClean="0"/>
              <a:t>действия:</a:t>
            </a:r>
            <a:endParaRPr lang="ru-RU" dirty="0"/>
          </a:p>
          <a:p>
            <a:r>
              <a:rPr lang="ru-RU" dirty="0" smtClean="0"/>
              <a:t>Добавьте </a:t>
            </a:r>
            <a:r>
              <a:rPr lang="ru-RU" dirty="0"/>
              <a:t>форму роли к родительскому элементу &lt;</a:t>
            </a:r>
            <a:r>
              <a:rPr lang="ru-RU" dirty="0" err="1"/>
              <a:t>form</a:t>
            </a:r>
            <a:r>
              <a:rPr lang="ru-RU" dirty="0" smtClean="0"/>
              <a:t>&gt;.</a:t>
            </a:r>
            <a:endParaRPr lang="ru-RU" dirty="0"/>
          </a:p>
          <a:p>
            <a:r>
              <a:rPr lang="ru-RU" dirty="0" smtClean="0"/>
              <a:t>Перенесите </a:t>
            </a:r>
            <a:r>
              <a:rPr lang="ru-RU" dirty="0"/>
              <a:t>метки и элементы управления в &lt;</a:t>
            </a:r>
            <a:r>
              <a:rPr lang="ru-RU" dirty="0" err="1"/>
              <a:t>div</a:t>
            </a:r>
            <a:r>
              <a:rPr lang="ru-RU" dirty="0"/>
              <a:t>&gt; с помощью </a:t>
            </a:r>
            <a:r>
              <a:rPr lang="ru-RU" dirty="0" err="1"/>
              <a:t>class</a:t>
            </a:r>
            <a:r>
              <a:rPr lang="ru-RU" dirty="0"/>
              <a:t> .</a:t>
            </a:r>
            <a:r>
              <a:rPr lang="ru-RU" dirty="0" err="1"/>
              <a:t>form-group</a:t>
            </a:r>
            <a:r>
              <a:rPr lang="ru-RU" dirty="0"/>
              <a:t>. </a:t>
            </a:r>
          </a:p>
          <a:p>
            <a:r>
              <a:rPr lang="ru-RU" dirty="0" smtClean="0"/>
              <a:t>Добавьте </a:t>
            </a:r>
            <a:r>
              <a:rPr lang="ru-RU" dirty="0"/>
              <a:t>класс .</a:t>
            </a:r>
            <a:r>
              <a:rPr lang="ru-RU" dirty="0" err="1"/>
              <a:t>form-control</a:t>
            </a:r>
            <a:r>
              <a:rPr lang="ru-RU" dirty="0"/>
              <a:t> ко всем текстовым элементам &lt;</a:t>
            </a:r>
            <a:r>
              <a:rPr lang="ru-RU" dirty="0" err="1"/>
              <a:t>input</a:t>
            </a:r>
            <a:r>
              <a:rPr lang="ru-RU" dirty="0"/>
              <a:t>&gt;, &lt;</a:t>
            </a:r>
            <a:r>
              <a:rPr lang="ru-RU" dirty="0" err="1"/>
              <a:t>textarea</a:t>
            </a:r>
            <a:r>
              <a:rPr lang="ru-RU" dirty="0"/>
              <a:t>&gt; и &lt;</a:t>
            </a:r>
            <a:r>
              <a:rPr lang="ru-RU" dirty="0" err="1"/>
              <a:t>select</a:t>
            </a:r>
            <a:r>
              <a:rPr lang="ru-RU" dirty="0"/>
              <a:t>&gt;.</a:t>
            </a:r>
          </a:p>
        </p:txBody>
      </p:sp>
    </p:spTree>
    <p:extLst>
      <p:ext uri="{BB962C8B-B14F-4D97-AF65-F5344CB8AC3E}">
        <p14:creationId xmlns:p14="http://schemas.microsoft.com/office/powerpoint/2010/main" val="1176248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6" y="637569"/>
            <a:ext cx="7419975" cy="23907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96" y="3028344"/>
            <a:ext cx="7381875" cy="762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776" y="3630150"/>
            <a:ext cx="6781800" cy="2390775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15896" y="3881409"/>
            <a:ext cx="4167880" cy="1325563"/>
          </a:xfrm>
        </p:spPr>
        <p:txBody>
          <a:bodyPr/>
          <a:lstStyle/>
          <a:p>
            <a:r>
              <a:rPr lang="en-US" dirty="0" smtClean="0"/>
              <a:t>Base Form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4805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Form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Чтобы создать форму, в которой все элементы расположены в линию, выровнены по левому краю, а надписи расположены рядом, добавьте </a:t>
            </a:r>
            <a:r>
              <a:rPr lang="ru-RU" dirty="0" err="1"/>
              <a:t>class</a:t>
            </a:r>
            <a:r>
              <a:rPr lang="ru-RU" dirty="0"/>
              <a:t> .</a:t>
            </a:r>
            <a:r>
              <a:rPr lang="ru-RU" dirty="0" err="1" smtClean="0"/>
              <a:t>form</a:t>
            </a:r>
            <a:r>
              <a:rPr lang="en-US" dirty="0" smtClean="0"/>
              <a:t>-inline</a:t>
            </a:r>
            <a:r>
              <a:rPr lang="ru-RU" dirty="0" smtClean="0"/>
              <a:t> </a:t>
            </a:r>
            <a:r>
              <a:rPr lang="ru-RU" dirty="0"/>
              <a:t>к тегу &lt;</a:t>
            </a:r>
            <a:r>
              <a:rPr lang="ru-RU" dirty="0" err="1"/>
              <a:t>form</a:t>
            </a:r>
            <a:r>
              <a:rPr lang="ru-RU" dirty="0"/>
              <a:t>&gt;.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68" y="3063875"/>
            <a:ext cx="74771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включает </a:t>
            </a: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 err="1" smtClean="0">
                <a:effectLst/>
              </a:rPr>
              <a:t>Bootstrap</a:t>
            </a:r>
            <a:r>
              <a:rPr lang="ru-RU" dirty="0" smtClean="0">
                <a:effectLst/>
              </a:rPr>
              <a:t> предоставляет базовую структуру с системой таблиц, стилями ссылок, фоном. </a:t>
            </a:r>
            <a:endParaRPr lang="en-US" dirty="0" smtClean="0">
              <a:effectLst/>
            </a:endParaRPr>
          </a:p>
          <a:p>
            <a:r>
              <a:rPr lang="ru-RU" dirty="0" smtClean="0">
                <a:effectLst/>
              </a:rPr>
              <a:t>CSS: </a:t>
            </a:r>
            <a:r>
              <a:rPr lang="ru-RU" dirty="0" err="1" smtClean="0">
                <a:effectLst/>
              </a:rPr>
              <a:t>Bootstrap</a:t>
            </a:r>
            <a:r>
              <a:rPr lang="ru-RU" dirty="0" smtClean="0">
                <a:effectLst/>
              </a:rPr>
              <a:t> включает в себя функцию глобальных настроек CSS, основные HTML-элементы, стилизованные и улучшенные с помощью расширяемых классов, и продвинутую систему </a:t>
            </a:r>
            <a:r>
              <a:rPr lang="ru-RU" dirty="0" smtClean="0"/>
              <a:t>сеток</a:t>
            </a:r>
            <a:r>
              <a:rPr lang="ru-RU" dirty="0" smtClean="0">
                <a:effectLst/>
              </a:rPr>
              <a:t>. </a:t>
            </a:r>
          </a:p>
          <a:p>
            <a:r>
              <a:rPr lang="ru-RU" dirty="0" smtClean="0">
                <a:effectLst/>
              </a:rPr>
              <a:t>Компоненты: </a:t>
            </a:r>
            <a:r>
              <a:rPr lang="ru-RU" dirty="0" err="1" smtClean="0">
                <a:effectLst/>
              </a:rPr>
              <a:t>Bootstrap</a:t>
            </a:r>
            <a:r>
              <a:rPr lang="ru-RU" dirty="0" smtClean="0">
                <a:effectLst/>
              </a:rPr>
              <a:t> содержит более десятка повторно используемых компонентов, созданных для обеспечения иконографии, выпадающего списка, навигации, оповещений, всплывающих окон и многого другого. </a:t>
            </a:r>
          </a:p>
          <a:p>
            <a:r>
              <a:rPr lang="ru-RU" dirty="0" smtClean="0">
                <a:effectLst/>
              </a:rPr>
              <a:t>Плагины для </a:t>
            </a:r>
            <a:r>
              <a:rPr lang="ru-RU" dirty="0" err="1" smtClean="0">
                <a:effectLst/>
              </a:rPr>
              <a:t>JavaScript</a:t>
            </a:r>
            <a:r>
              <a:rPr lang="ru-RU" dirty="0" smtClean="0">
                <a:effectLst/>
              </a:rPr>
              <a:t>: </a:t>
            </a:r>
            <a:r>
              <a:rPr lang="ru-RU" dirty="0" err="1" smtClean="0">
                <a:effectLst/>
              </a:rPr>
              <a:t>Bootstrap</a:t>
            </a:r>
            <a:r>
              <a:rPr lang="ru-RU" dirty="0" smtClean="0">
                <a:effectLst/>
              </a:rPr>
              <a:t> содержит более десятка пользовательских плагинов для </a:t>
            </a:r>
            <a:r>
              <a:rPr lang="ru-RU" dirty="0" err="1" smtClean="0">
                <a:effectLst/>
              </a:rPr>
              <a:t>jQuery</a:t>
            </a:r>
            <a:r>
              <a:rPr lang="ru-RU" dirty="0" smtClean="0">
                <a:effectLst/>
              </a:rPr>
              <a:t>. Вы можете легко включить их все или по одному. </a:t>
            </a:r>
          </a:p>
          <a:p>
            <a:r>
              <a:rPr lang="ru-RU" dirty="0" smtClean="0">
                <a:effectLst/>
              </a:rPr>
              <a:t>Настройка: Вы можете настроить компоненты </a:t>
            </a:r>
            <a:r>
              <a:rPr lang="ru-RU" dirty="0" err="1" smtClean="0">
                <a:effectLst/>
              </a:rPr>
              <a:t>Bootstrap</a:t>
            </a:r>
            <a:r>
              <a:rPr lang="ru-RU" dirty="0" smtClean="0">
                <a:effectLst/>
              </a:rPr>
              <a:t>, переменные LESS и плагины </a:t>
            </a:r>
            <a:r>
              <a:rPr lang="ru-RU" dirty="0" err="1" smtClean="0">
                <a:effectLst/>
              </a:rPr>
              <a:t>jQuery</a:t>
            </a:r>
            <a:r>
              <a:rPr lang="ru-RU" dirty="0" smtClean="0">
                <a:effectLst/>
              </a:rPr>
              <a:t>, чтобы получить свою собственную версию.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692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Form</a:t>
            </a:r>
            <a:endParaRPr lang="ru-RU" dirty="0"/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078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smtClean="0"/>
              <a:t>Чтобы </a:t>
            </a:r>
            <a:r>
              <a:rPr lang="ru-RU" dirty="0"/>
              <a:t>создать форму, использующую горизонтальную разметку, выполните следующие </a:t>
            </a:r>
            <a:r>
              <a:rPr lang="ru-RU" dirty="0" smtClean="0"/>
              <a:t>действия:</a:t>
            </a:r>
            <a:endParaRPr lang="en-US" dirty="0"/>
          </a:p>
          <a:p>
            <a:r>
              <a:rPr lang="ru-RU" dirty="0" smtClean="0"/>
              <a:t>Добавьте </a:t>
            </a:r>
            <a:r>
              <a:rPr lang="ru-RU" dirty="0"/>
              <a:t>класс .</a:t>
            </a:r>
            <a:r>
              <a:rPr lang="ru-RU" dirty="0" err="1"/>
              <a:t>form-horizontal</a:t>
            </a:r>
            <a:r>
              <a:rPr lang="ru-RU" dirty="0"/>
              <a:t> к родительскому элементу &lt;</a:t>
            </a:r>
            <a:r>
              <a:rPr lang="ru-RU" dirty="0" err="1"/>
              <a:t>form</a:t>
            </a:r>
            <a:r>
              <a:rPr lang="ru-RU" dirty="0" smtClean="0"/>
              <a:t>&gt;.</a:t>
            </a:r>
            <a:endParaRPr lang="en-US" dirty="0"/>
          </a:p>
          <a:p>
            <a:r>
              <a:rPr lang="ru-RU" dirty="0" smtClean="0"/>
              <a:t>Поместите </a:t>
            </a:r>
            <a:r>
              <a:rPr lang="ru-RU" dirty="0"/>
              <a:t>надписи и элементы управления в &lt;</a:t>
            </a:r>
            <a:r>
              <a:rPr lang="ru-RU" dirty="0" err="1"/>
              <a:t>div</a:t>
            </a:r>
            <a:r>
              <a:rPr lang="ru-RU" dirty="0"/>
              <a:t>&gt; с помощью </a:t>
            </a:r>
            <a:r>
              <a:rPr lang="ru-RU" dirty="0" err="1"/>
              <a:t>class</a:t>
            </a:r>
            <a:r>
              <a:rPr lang="ru-RU" dirty="0"/>
              <a:t> .</a:t>
            </a:r>
            <a:r>
              <a:rPr lang="ru-RU" dirty="0" err="1" smtClean="0"/>
              <a:t>form-group</a:t>
            </a:r>
            <a:r>
              <a:rPr lang="ru-RU" dirty="0" smtClean="0"/>
              <a:t>.</a:t>
            </a:r>
            <a:endParaRPr lang="en-US" dirty="0"/>
          </a:p>
          <a:p>
            <a:r>
              <a:rPr lang="ru-RU" dirty="0" smtClean="0"/>
              <a:t>Добавьте </a:t>
            </a:r>
            <a:r>
              <a:rPr lang="ru-RU" dirty="0"/>
              <a:t>к надписям класс .</a:t>
            </a:r>
            <a:r>
              <a:rPr lang="ru-RU" dirty="0" err="1"/>
              <a:t>control-label</a:t>
            </a:r>
            <a:r>
              <a:rPr lang="ru-RU" dirty="0"/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109" y="2999430"/>
            <a:ext cx="5499994" cy="374903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78" y="3717237"/>
            <a:ext cx="5080462" cy="118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18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63248"/>
          </a:xfrm>
        </p:spPr>
        <p:txBody>
          <a:bodyPr/>
          <a:lstStyle/>
          <a:p>
            <a:r>
              <a:rPr lang="ru-RU" dirty="0"/>
              <a:t>Наиболее распространенным текстовым полем формы является поле ввода — именно в него пользователи будут вводить большинство основных данных формы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err="1" smtClean="0"/>
              <a:t>Bootstrap</a:t>
            </a:r>
            <a:r>
              <a:rPr lang="ru-RU" dirty="0" smtClean="0"/>
              <a:t> </a:t>
            </a:r>
            <a:r>
              <a:rPr lang="ru-RU" dirty="0"/>
              <a:t>поддерживает все собственные типы ввода HTML5: </a:t>
            </a:r>
            <a:r>
              <a:rPr lang="en-US" i="1" dirty="0"/>
              <a:t>text, password, </a:t>
            </a:r>
            <a:r>
              <a:rPr lang="en-US" i="1" dirty="0" err="1"/>
              <a:t>datetime</a:t>
            </a:r>
            <a:r>
              <a:rPr lang="en-US" i="1" dirty="0"/>
              <a:t>, </a:t>
            </a:r>
            <a:r>
              <a:rPr lang="en-US" i="1" dirty="0" err="1"/>
              <a:t>datetime</a:t>
            </a:r>
            <a:r>
              <a:rPr lang="en-US" i="1" dirty="0"/>
              <a:t>-local, date, month,</a:t>
            </a:r>
            <a:br>
              <a:rPr lang="en-US" i="1" dirty="0"/>
            </a:br>
            <a:r>
              <a:rPr lang="en-US" i="1" dirty="0"/>
              <a:t>time, week, number, email, </a:t>
            </a:r>
            <a:r>
              <a:rPr lang="en-US" i="1" dirty="0" err="1"/>
              <a:t>url</a:t>
            </a:r>
            <a:r>
              <a:rPr lang="en-US" i="1" dirty="0"/>
              <a:t>, search, </a:t>
            </a:r>
            <a:r>
              <a:rPr lang="en-US" i="1" dirty="0" err="1"/>
              <a:t>tel</a:t>
            </a:r>
            <a:r>
              <a:rPr lang="en-US" i="1" dirty="0"/>
              <a:t>, </a:t>
            </a:r>
            <a:r>
              <a:rPr lang="en-US" dirty="0"/>
              <a:t>and </a:t>
            </a:r>
            <a:r>
              <a:rPr lang="en-US" i="1" dirty="0" smtClean="0"/>
              <a:t>color</a:t>
            </a:r>
            <a:r>
              <a:rPr lang="ru-RU" dirty="0" smtClean="0"/>
              <a:t>.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98818"/>
            <a:ext cx="7467600" cy="1219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233" y="5798560"/>
            <a:ext cx="66579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2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18" y="279342"/>
            <a:ext cx="6788061" cy="105900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18" y="1442431"/>
            <a:ext cx="6619875" cy="7810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575" y="279342"/>
            <a:ext cx="5847309" cy="35966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575" y="3764793"/>
            <a:ext cx="5675516" cy="187481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385" y="2590800"/>
            <a:ext cx="40862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29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32" y="311728"/>
            <a:ext cx="7448550" cy="36576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31" y="4038947"/>
            <a:ext cx="7674441" cy="14308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814" y="4038947"/>
            <a:ext cx="7505700" cy="26289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153" y="3133898"/>
            <a:ext cx="5824428" cy="90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661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9" y="266008"/>
            <a:ext cx="4591050" cy="3004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9" y="566477"/>
            <a:ext cx="4591050" cy="6105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390" y="266008"/>
            <a:ext cx="6612340" cy="24649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018" y="5656787"/>
            <a:ext cx="6462712" cy="101521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7018" y="4680824"/>
            <a:ext cx="6462712" cy="72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24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95" y="365125"/>
            <a:ext cx="6593378" cy="22532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895" y="2736965"/>
            <a:ext cx="6648450" cy="4191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95" y="3156066"/>
            <a:ext cx="5751368" cy="129986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22" y="4621443"/>
            <a:ext cx="5410546" cy="18812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863" y="5719555"/>
            <a:ext cx="5690345" cy="7831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778" y="3412649"/>
            <a:ext cx="34671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194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tags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 можете использовать классы кнопок с элементами &lt;a&gt;, &lt;</a:t>
            </a:r>
            <a:r>
              <a:rPr lang="ru-RU" dirty="0" err="1"/>
              <a:t>button</a:t>
            </a:r>
            <a:r>
              <a:rPr lang="ru-RU" dirty="0"/>
              <a:t>&gt; или &lt;</a:t>
            </a:r>
            <a:r>
              <a:rPr lang="ru-RU" dirty="0" err="1"/>
              <a:t>input</a:t>
            </a:r>
            <a:r>
              <a:rPr lang="ru-RU" dirty="0"/>
              <a:t>&gt;. Но рекомендуется использовать их в основном </a:t>
            </a:r>
            <a:r>
              <a:rPr lang="ru-RU" dirty="0" err="1"/>
              <a:t>сэлементами</a:t>
            </a:r>
            <a:r>
              <a:rPr lang="ru-RU" dirty="0"/>
              <a:t> &lt;</a:t>
            </a:r>
            <a:r>
              <a:rPr lang="ru-RU" dirty="0" err="1"/>
              <a:t>button</a:t>
            </a:r>
            <a:r>
              <a:rPr lang="ru-RU" dirty="0"/>
              <a:t>&gt;, чтобы избежать проблем с несогласованностью в разных браузерах.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5051"/>
            <a:ext cx="75533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7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Images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175"/>
          </a:xfrm>
        </p:spPr>
        <p:txBody>
          <a:bodyPr/>
          <a:lstStyle/>
          <a:p>
            <a:r>
              <a:rPr lang="ru-RU" dirty="0" smtClean="0"/>
              <a:t>.</a:t>
            </a:r>
            <a:r>
              <a:rPr lang="ru-RU" dirty="0" err="1"/>
              <a:t>img-rounded</a:t>
            </a:r>
            <a:r>
              <a:rPr lang="ru-RU" dirty="0"/>
              <a:t>: добавляет радиус </a:t>
            </a:r>
            <a:r>
              <a:rPr lang="ru-RU" dirty="0" smtClean="0"/>
              <a:t>границы</a:t>
            </a:r>
            <a:r>
              <a:rPr lang="en-US" dirty="0" smtClean="0"/>
              <a:t> </a:t>
            </a:r>
            <a:r>
              <a:rPr lang="ru-RU" dirty="0" smtClean="0"/>
              <a:t>6 </a:t>
            </a:r>
            <a:r>
              <a:rPr lang="ru-RU" dirty="0"/>
              <a:t>пикселей, чтобы придать изображению закругленные углы</a:t>
            </a:r>
            <a:r>
              <a:rPr lang="ru-RU" dirty="0" smtClean="0"/>
              <a:t>.</a:t>
            </a:r>
            <a:endParaRPr lang="en-US" dirty="0"/>
          </a:p>
          <a:p>
            <a:r>
              <a:rPr lang="ru-RU" dirty="0" smtClean="0"/>
              <a:t>.</a:t>
            </a:r>
            <a:r>
              <a:rPr lang="ru-RU" dirty="0" err="1" smtClean="0"/>
              <a:t>img</a:t>
            </a:r>
            <a:r>
              <a:rPr lang="ru-RU" dirty="0" smtClean="0"/>
              <a:t>-</a:t>
            </a:r>
            <a:r>
              <a:rPr lang="en-US" dirty="0" smtClean="0"/>
              <a:t>circle</a:t>
            </a:r>
            <a:r>
              <a:rPr lang="ru-RU" dirty="0" smtClean="0"/>
              <a:t>: </a:t>
            </a:r>
            <a:r>
              <a:rPr lang="ru-RU" dirty="0"/>
              <a:t>округляет все изображение, добавляя радиус границы:500 пикселей</a:t>
            </a:r>
            <a:r>
              <a:rPr lang="ru-RU" dirty="0" smtClean="0"/>
              <a:t>.</a:t>
            </a:r>
            <a:endParaRPr lang="en-US" dirty="0"/>
          </a:p>
          <a:p>
            <a:r>
              <a:rPr lang="ru-RU" dirty="0" smtClean="0"/>
              <a:t>.</a:t>
            </a:r>
            <a:r>
              <a:rPr lang="ru-RU" dirty="0"/>
              <a:t> </a:t>
            </a:r>
            <a:r>
              <a:rPr lang="ru-RU" dirty="0" err="1" smtClean="0"/>
              <a:t>img</a:t>
            </a:r>
            <a:r>
              <a:rPr lang="ru-RU" dirty="0" smtClean="0"/>
              <a:t>-</a:t>
            </a:r>
            <a:r>
              <a:rPr lang="en-US" dirty="0" smtClean="0"/>
              <a:t>thumbnail</a:t>
            </a:r>
            <a:r>
              <a:rPr lang="ru-RU" dirty="0" smtClean="0"/>
              <a:t>: </a:t>
            </a:r>
            <a:r>
              <a:rPr lang="ru-RU" dirty="0"/>
              <a:t>добавляет </a:t>
            </a:r>
            <a:r>
              <a:rPr lang="ru-RU" dirty="0" smtClean="0"/>
              <a:t>отступы </a:t>
            </a:r>
            <a:r>
              <a:rPr lang="ru-RU" dirty="0"/>
              <a:t>и серую рамку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704" y="4504113"/>
            <a:ext cx="4076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65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Responsive </a:t>
            </a:r>
            <a:r>
              <a:rPr lang="en-US" dirty="0" err="1" smtClean="0"/>
              <a:t>Utilites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89175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Вспомогательные </a:t>
            </a:r>
            <a:r>
              <a:rPr lang="ru-RU" dirty="0"/>
              <a:t>классов </a:t>
            </a:r>
            <a:r>
              <a:rPr lang="ru-RU" dirty="0" smtClean="0"/>
              <a:t>можно</a:t>
            </a:r>
            <a:r>
              <a:rPr lang="en-US" dirty="0" smtClean="0"/>
              <a:t> </a:t>
            </a:r>
            <a:r>
              <a:rPr lang="ru-RU" dirty="0" smtClean="0"/>
              <a:t>использовать </a:t>
            </a:r>
            <a:r>
              <a:rPr lang="ru-RU" dirty="0"/>
              <a:t>для отображения и скрытия контента </a:t>
            </a:r>
            <a:r>
              <a:rPr lang="ru-RU" dirty="0" smtClean="0"/>
              <a:t>с </a:t>
            </a:r>
            <a:r>
              <a:rPr lang="ru-RU" dirty="0"/>
              <a:t>помощью </a:t>
            </a:r>
            <a:r>
              <a:rPr lang="ru-RU" dirty="0" err="1"/>
              <a:t>медиазапроса</a:t>
            </a:r>
            <a:r>
              <a:rPr lang="ru-RU" dirty="0"/>
              <a:t> в сочетании с большими, маленькими и средними устройствами</a:t>
            </a:r>
            <a:r>
              <a:rPr lang="ru-RU" dirty="0" smtClean="0"/>
              <a:t>.</a:t>
            </a:r>
            <a:r>
              <a:rPr lang="en-US" dirty="0" smtClean="0"/>
              <a:t> </a:t>
            </a:r>
          </a:p>
          <a:p>
            <a:r>
              <a:rPr lang="en-US" dirty="0" smtClean="0"/>
              <a:t>d-none, d-block</a:t>
            </a:r>
          </a:p>
          <a:p>
            <a:r>
              <a:rPr lang="en-US" dirty="0" smtClean="0"/>
              <a:t>.d-*-none </a:t>
            </a:r>
          </a:p>
          <a:p>
            <a:r>
              <a:rPr lang="en-US" dirty="0" smtClean="0"/>
              <a:t>.d-*-block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84786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Dropdowns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798"/>
            <a:ext cx="7515225" cy="4105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621" y="2517630"/>
            <a:ext cx="30384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8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Установка </a:t>
            </a:r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Вы можете загрузить последнюю версию </a:t>
            </a:r>
            <a:r>
              <a:rPr lang="ru-RU" dirty="0" err="1" smtClean="0"/>
              <a:t>Bootstrap</a:t>
            </a:r>
            <a:r>
              <a:rPr lang="ru-RU" dirty="0" smtClean="0"/>
              <a:t> с сайта http://getbootstrap.com/.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304" y="2680811"/>
            <a:ext cx="7559336" cy="405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01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Dropdowns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439025" cy="441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703" y="2337695"/>
            <a:ext cx="30289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609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</a:t>
            </a:r>
            <a:r>
              <a:rPr lang="en-US" dirty="0" err="1" smtClean="0"/>
              <a:t>ButtonGroups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1912"/>
            <a:ext cx="7734300" cy="48387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4548" y="2132734"/>
            <a:ext cx="2952750" cy="5143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506" y="6280612"/>
            <a:ext cx="66579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45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Nesting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082"/>
            <a:ext cx="5795356" cy="217325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943" y="3909260"/>
            <a:ext cx="3848100" cy="13620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149" y="4214553"/>
            <a:ext cx="6220545" cy="23900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992" y="1334711"/>
            <a:ext cx="24098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294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 Button Dropdowns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9479"/>
            <a:ext cx="7477125" cy="44481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22" y="3085060"/>
            <a:ext cx="3148116" cy="8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43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Структура каталога</a:t>
            </a:r>
            <a:r>
              <a:rPr lang="en-US" dirty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PRECOMPILED </a:t>
            </a:r>
            <a:r>
              <a:rPr lang="en-US" dirty="0"/>
              <a:t>BOOTSTRAP</a:t>
            </a:r>
            <a:r>
              <a:rPr lang="en-US" dirty="0" smtClean="0"/>
              <a:t> </a:t>
            </a:r>
            <a:r>
              <a:rPr lang="ru-RU" dirty="0" smtClean="0"/>
              <a:t> </a:t>
            </a:r>
            <a:endParaRPr lang="en-US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587" y="2043906"/>
            <a:ext cx="58388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41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Структура каталога</a:t>
            </a:r>
            <a:r>
              <a:rPr lang="en-US" dirty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en-US" dirty="0"/>
              <a:t>BOOTSTRAP SOURCE CODE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2925" y="1981994"/>
            <a:ext cx="34861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4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228600"/>
            <a:ext cx="9631680" cy="250610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2734706"/>
            <a:ext cx="9631680" cy="39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424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1948</Words>
  <Application>Microsoft Office PowerPoint</Application>
  <PresentationFormat>Широкоэкранный</PresentationFormat>
  <Paragraphs>166</Paragraphs>
  <Slides>63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7" baseType="lpstr">
      <vt:lpstr>Arial</vt:lpstr>
      <vt:lpstr>Calibri</vt:lpstr>
      <vt:lpstr>Calibri Light</vt:lpstr>
      <vt:lpstr>Тема Office</vt:lpstr>
      <vt:lpstr>Bootstrap</vt:lpstr>
      <vt:lpstr>Bootstrap</vt:lpstr>
      <vt:lpstr>Почему именно Bootstrap?</vt:lpstr>
      <vt:lpstr>Презентация PowerPoint</vt:lpstr>
      <vt:lpstr>Что включает Bootstrap</vt:lpstr>
      <vt:lpstr>Установка Bootstrap</vt:lpstr>
      <vt:lpstr>Структура каталога  PRECOMPILED BOOTSTRAP  </vt:lpstr>
      <vt:lpstr>Структура каталога  BOOTSTRAP SOURCE CODE </vt:lpstr>
      <vt:lpstr>Презентация PowerPoint</vt:lpstr>
      <vt:lpstr>Bootstrap Grid </vt:lpstr>
      <vt:lpstr>Сетка</vt:lpstr>
      <vt:lpstr>Адаптивные макеты</vt:lpstr>
      <vt:lpstr>Стратегия MOBILE FIRST</vt:lpstr>
      <vt:lpstr>Bootstrap Grid System </vt:lpstr>
      <vt:lpstr>Media Queries </vt:lpstr>
      <vt:lpstr>Grid options </vt:lpstr>
      <vt:lpstr>BASIC GRID STRUCTURE </vt:lpstr>
      <vt:lpstr>Stacked-to-horizontal </vt:lpstr>
      <vt:lpstr>Example: Medium and Large Device </vt:lpstr>
      <vt:lpstr>Example: Mobile, Tablet, Desktops </vt:lpstr>
      <vt:lpstr>Responsive column resets </vt:lpstr>
      <vt:lpstr>Offset</vt:lpstr>
      <vt:lpstr>Nested columns</vt:lpstr>
      <vt:lpstr>Ordering columns</vt:lpstr>
      <vt:lpstr>HTML5 doctype </vt:lpstr>
      <vt:lpstr>Mobile First </vt:lpstr>
      <vt:lpstr>Mobile First </vt:lpstr>
      <vt:lpstr>Responsive images </vt:lpstr>
      <vt:lpstr>Typography and links </vt:lpstr>
      <vt:lpstr>Nolmalize</vt:lpstr>
      <vt:lpstr>Containers </vt:lpstr>
      <vt:lpstr>Typography: Headings</vt:lpstr>
      <vt:lpstr>Typography: Inline subheaders</vt:lpstr>
      <vt:lpstr>Typography: Lead Body Copy </vt:lpstr>
      <vt:lpstr>Typography: Emphasis</vt:lpstr>
      <vt:lpstr>Typography: Blockquotes</vt:lpstr>
      <vt:lpstr>Typography: Lists</vt:lpstr>
      <vt:lpstr>Typography: Code</vt:lpstr>
      <vt:lpstr>Tables</vt:lpstr>
      <vt:lpstr>Basic Table</vt:lpstr>
      <vt:lpstr>Optional Table Classes: Stripped</vt:lpstr>
      <vt:lpstr>Optional Table Classes: Bordered</vt:lpstr>
      <vt:lpstr>Optional Table Classes: Hovered</vt:lpstr>
      <vt:lpstr>Optional Table Classes: Condensed</vt:lpstr>
      <vt:lpstr>Table Classes: Contextual</vt:lpstr>
      <vt:lpstr>Table Classes: Responsive</vt:lpstr>
      <vt:lpstr>Bootstrap Forms</vt:lpstr>
      <vt:lpstr>Base Form</vt:lpstr>
      <vt:lpstr>Inline Form</vt:lpstr>
      <vt:lpstr>Horizontal Form</vt:lpstr>
      <vt:lpstr>Inputs</vt:lpstr>
      <vt:lpstr>Презентация PowerPoint</vt:lpstr>
      <vt:lpstr>Презентация PowerPoint</vt:lpstr>
      <vt:lpstr>Презентация PowerPoint</vt:lpstr>
      <vt:lpstr>Buttons</vt:lpstr>
      <vt:lpstr>Button tags</vt:lpstr>
      <vt:lpstr>Bootstrap Images</vt:lpstr>
      <vt:lpstr>Bootstrap Responsive Utilites</vt:lpstr>
      <vt:lpstr>Bootstrap Dropdowns</vt:lpstr>
      <vt:lpstr>Bootstrap Dropdowns</vt:lpstr>
      <vt:lpstr>Bootstrap ButtonGroups</vt:lpstr>
      <vt:lpstr>Bootstrap Nesting</vt:lpstr>
      <vt:lpstr>Bootstrap Button Dropdowns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dmitry</dc:creator>
  <cp:lastModifiedBy>itgd</cp:lastModifiedBy>
  <cp:revision>43</cp:revision>
  <dcterms:created xsi:type="dcterms:W3CDTF">2024-10-17T18:14:26Z</dcterms:created>
  <dcterms:modified xsi:type="dcterms:W3CDTF">2024-10-22T06:19:38Z</dcterms:modified>
</cp:coreProperties>
</file>